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62" r:id="rId3"/>
    <p:sldId id="319" r:id="rId4"/>
    <p:sldId id="354" r:id="rId5"/>
    <p:sldId id="366" r:id="rId6"/>
    <p:sldId id="352" r:id="rId7"/>
    <p:sldId id="353" r:id="rId8"/>
    <p:sldId id="358" r:id="rId9"/>
    <p:sldId id="360" r:id="rId10"/>
    <p:sldId id="324" r:id="rId11"/>
    <p:sldId id="310" r:id="rId12"/>
    <p:sldId id="314" r:id="rId13"/>
    <p:sldId id="312" r:id="rId14"/>
    <p:sldId id="329" r:id="rId15"/>
    <p:sldId id="340" r:id="rId16"/>
    <p:sldId id="345" r:id="rId17"/>
    <p:sldId id="346" r:id="rId18"/>
    <p:sldId id="342" r:id="rId19"/>
    <p:sldId id="343" r:id="rId20"/>
    <p:sldId id="344" r:id="rId21"/>
    <p:sldId id="339" r:id="rId22"/>
    <p:sldId id="304" r:id="rId23"/>
    <p:sldId id="361" r:id="rId24"/>
    <p:sldId id="286" r:id="rId25"/>
    <p:sldId id="347" r:id="rId26"/>
    <p:sldId id="348" r:id="rId27"/>
    <p:sldId id="349" r:id="rId28"/>
    <p:sldId id="359" r:id="rId29"/>
    <p:sldId id="326" r:id="rId30"/>
    <p:sldId id="365" r:id="rId31"/>
    <p:sldId id="309" r:id="rId32"/>
    <p:sldId id="364" r:id="rId33"/>
    <p:sldId id="363" r:id="rId34"/>
    <p:sldId id="306" r:id="rId35"/>
    <p:sldId id="338" r:id="rId36"/>
    <p:sldId id="295" r:id="rId37"/>
    <p:sldId id="315" r:id="rId38"/>
    <p:sldId id="32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9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25130-3D15-BF4B-82EB-4E4CC681E74A}" type="datetimeFigureOut">
              <a:rPr lang="en-US" smtClean="0"/>
              <a:t>6/10/12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9832F-E4C1-A540-914D-364FC261F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5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Under a model where selected alleles recurrently sweep we expect: 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lower diversity in low recombination regions and a skew towards rare alleles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This prediction  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BFC0D03-EF93-FE44-B66B-398548F30FFF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\</a:t>
            </a:r>
            <a:r>
              <a:rPr lang="en-US" dirty="0" err="1" smtClean="0">
                <a:latin typeface="Calibri" charset="0"/>
              </a:rPr>
              <a:t>mathbb</a:t>
            </a:r>
            <a:r>
              <a:rPr lang="en-US" dirty="0" smtClean="0">
                <a:latin typeface="Calibri" charset="0"/>
              </a:rPr>
              <a:t>{E}(\pi)=4Nu\</a:t>
            </a:r>
            <a:r>
              <a:rPr lang="en-US" dirty="0" err="1" smtClean="0">
                <a:latin typeface="Calibri" charset="0"/>
              </a:rPr>
              <a:t>frac</a:t>
            </a:r>
            <a:r>
              <a:rPr lang="en-US" dirty="0" smtClean="0">
                <a:latin typeface="Calibri" charset="0"/>
              </a:rPr>
              <a:t>{r_{BP}}{r_{BP}+2N\nu_{BP} (x^2/</a:t>
            </a:r>
            <a:r>
              <a:rPr lang="en-US" dirty="0" err="1" smtClean="0">
                <a:latin typeface="Calibri" charset="0"/>
              </a:rPr>
              <a:t>t_x</a:t>
            </a:r>
            <a:r>
              <a:rPr lang="en-US" dirty="0" smtClean="0">
                <a:latin typeface="Calibri" charset="0"/>
              </a:rPr>
              <a:t>)}</a:t>
            </a:r>
          </a:p>
          <a:p>
            <a:pPr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Under </a:t>
            </a:r>
            <a:r>
              <a:rPr lang="en-US" dirty="0">
                <a:latin typeface="Calibri" charset="0"/>
              </a:rPr>
              <a:t>a model where selected alleles recurrently sweep we expect: 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lower diversity in low recombination regions and a skew towards rare alleles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This prediction  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C80C210-08E8-5B4E-B6D5-2482137C6AF5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F^N_{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n,k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=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{E}(\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{Fraction of sites seen in k out of n})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6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{k \choose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{\nu_{BP}}{t\, r_{BP}} \int_0^{\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 \left(e^{-r} \right)^{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}\left(1-e^{-r}\right)^{k-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51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F_{20,k}/F^N_{20,k}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{E}(\pi)=4Nu\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{r_{BP}}{r_{BP}+2N\nu_{BP}J_{2,2}/(1+\theta)}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51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traj</a:t>
            </a:r>
            <a:r>
              <a:rPr lang="en-US" dirty="0" smtClean="0"/>
              <a:t>&lt;-</a:t>
            </a:r>
            <a:r>
              <a:rPr lang="en-US" dirty="0" err="1" smtClean="0"/>
              <a:t>read.table</a:t>
            </a:r>
            <a:r>
              <a:rPr lang="en-US" dirty="0" smtClean="0"/>
              <a:t>("ex_recurr_lost.</a:t>
            </a:r>
            <a:r>
              <a:rPr lang="en-US" dirty="0" err="1" smtClean="0"/>
              <a:t>traj</a:t>
            </a:r>
            <a:r>
              <a:rPr lang="en-US" dirty="0" smtClean="0"/>
              <a:t>",</a:t>
            </a:r>
            <a:r>
              <a:rPr lang="en-US" dirty="0" err="1" smtClean="0"/>
              <a:t>as.is</a:t>
            </a:r>
            <a:r>
              <a:rPr lang="en-US" dirty="0" smtClean="0"/>
              <a:t>=</a:t>
            </a:r>
            <a:r>
              <a:rPr lang="en-US" dirty="0" err="1" smtClean="0"/>
              <a:t>T,skip</a:t>
            </a:r>
            <a:r>
              <a:rPr lang="en-US" dirty="0" smtClean="0"/>
              <a:t>=7); plot(</a:t>
            </a:r>
            <a:r>
              <a:rPr lang="en-US" dirty="0" err="1" smtClean="0"/>
              <a:t>traj,type</a:t>
            </a:r>
            <a:r>
              <a:rPr lang="en-US" dirty="0" smtClean="0"/>
              <a:t>="l",</a:t>
            </a:r>
            <a:r>
              <a:rPr lang="en-US" dirty="0" err="1" smtClean="0"/>
              <a:t>xlim</a:t>
            </a:r>
            <a:r>
              <a:rPr lang="en-US" dirty="0" smtClean="0"/>
              <a:t>=c(0.2,0.35),</a:t>
            </a:r>
            <a:r>
              <a:rPr lang="en-US" dirty="0" err="1" smtClean="0"/>
              <a:t>ylim</a:t>
            </a:r>
            <a:r>
              <a:rPr lang="en-US" dirty="0" smtClean="0"/>
              <a:t>=c(0,1),</a:t>
            </a:r>
            <a:r>
              <a:rPr lang="en-US" dirty="0" err="1" smtClean="0"/>
              <a:t>xlab</a:t>
            </a:r>
            <a:r>
              <a:rPr lang="en-US" dirty="0" smtClean="0"/>
              <a:t>="Time",</a:t>
            </a:r>
            <a:r>
              <a:rPr lang="en-US" dirty="0" err="1" smtClean="0"/>
              <a:t>ylab</a:t>
            </a:r>
            <a:r>
              <a:rPr lang="en-US" dirty="0" smtClean="0"/>
              <a:t>="Frequency");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traj</a:t>
            </a:r>
            <a:r>
              <a:rPr lang="en-US" dirty="0" smtClean="0"/>
              <a:t>&lt;-</a:t>
            </a:r>
            <a:r>
              <a:rPr lang="en-US" dirty="0" err="1" smtClean="0"/>
              <a:t>read.table</a:t>
            </a:r>
            <a:r>
              <a:rPr lang="en-US" dirty="0" smtClean="0"/>
              <a:t>("recurr_fix.</a:t>
            </a:r>
            <a:r>
              <a:rPr lang="en-US" dirty="0" err="1" smtClean="0"/>
              <a:t>traj</a:t>
            </a:r>
            <a:r>
              <a:rPr lang="en-US" dirty="0" smtClean="0"/>
              <a:t>",</a:t>
            </a:r>
            <a:r>
              <a:rPr lang="en-US" dirty="0" err="1" smtClean="0"/>
              <a:t>as.is</a:t>
            </a:r>
            <a:r>
              <a:rPr lang="en-US" dirty="0" smtClean="0"/>
              <a:t>=</a:t>
            </a:r>
            <a:r>
              <a:rPr lang="en-US" dirty="0" err="1" smtClean="0"/>
              <a:t>T,skip</a:t>
            </a:r>
            <a:r>
              <a:rPr lang="en-US" dirty="0" smtClean="0"/>
              <a:t>=7); plot(</a:t>
            </a:r>
            <a:r>
              <a:rPr lang="en-US" dirty="0" err="1" smtClean="0"/>
              <a:t>traj,type</a:t>
            </a:r>
            <a:r>
              <a:rPr lang="en-US" dirty="0" smtClean="0"/>
              <a:t>="l",</a:t>
            </a:r>
            <a:r>
              <a:rPr lang="en-US" dirty="0" err="1" smtClean="0"/>
              <a:t>xlim</a:t>
            </a:r>
            <a:r>
              <a:rPr lang="en-US" dirty="0" smtClean="0"/>
              <a:t>=c(0.3,0.6),</a:t>
            </a:r>
            <a:r>
              <a:rPr lang="en-US" dirty="0" err="1" smtClean="0"/>
              <a:t>ylim</a:t>
            </a:r>
            <a:r>
              <a:rPr lang="en-US" dirty="0" smtClean="0"/>
              <a:t>=c(0,1),</a:t>
            </a:r>
            <a:r>
              <a:rPr lang="en-US" dirty="0" err="1" smtClean="0"/>
              <a:t>xlab</a:t>
            </a:r>
            <a:r>
              <a:rPr lang="en-US" dirty="0" smtClean="0"/>
              <a:t>="Time",</a:t>
            </a:r>
            <a:r>
              <a:rPr lang="en-US" dirty="0" err="1" smtClean="0"/>
              <a:t>ylab</a:t>
            </a:r>
            <a:r>
              <a:rPr lang="en-US" dirty="0" smtClean="0"/>
              <a:t>="Frequency");dev.copy2eps(file="../figures/</a:t>
            </a:r>
            <a:r>
              <a:rPr lang="en-US" dirty="0" err="1" smtClean="0"/>
              <a:t>stalled_S.eps</a:t>
            </a:r>
            <a:r>
              <a:rPr lang="en-US" dirty="0" smtClean="0"/>
              <a:t>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36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56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Under a model where selected alleles recurrently sweep we expect: 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lower diversity in low recombination regions and a skew towards rare alleles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This prediction  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C80C210-08E8-5B4E-B6D5-2482137C6AF5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k,i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}=   {k \choose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\int_0^{\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q(r)^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(1-q(r))^{k-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k,i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}=   {k \choose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\int_0^{\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q(r)^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(1-q(r))^{k-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6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</a:t>
            </a:r>
            <a:r>
              <a:rPr lang="en-US" baseline="0" dirty="0" smtClean="0"/>
              <a:t> about a pair of lineages.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61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q</a:t>
            </a:r>
            <a:r>
              <a:rPr lang="en-US" sz="1200" baseline="0" dirty="0" smtClean="0"/>
              <a:t> \</a:t>
            </a:r>
            <a:r>
              <a:rPr lang="en-US" sz="1200" baseline="0" dirty="0" err="1" smtClean="0"/>
              <a:t>approx</a:t>
            </a:r>
            <a:r>
              <a:rPr lang="en-US" sz="1200" baseline="0" dirty="0" smtClean="0"/>
              <a:t> x e^{-</a:t>
            </a:r>
            <a:r>
              <a:rPr lang="en-US" sz="1200" baseline="0" dirty="0" err="1" smtClean="0"/>
              <a:t>rt_x</a:t>
            </a:r>
            <a:r>
              <a:rPr lang="en-US" sz="1200" baseline="0" dirty="0" smtClean="0"/>
              <a:t>}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82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mathbb</a:t>
            </a:r>
            <a:r>
              <a:rPr lang="en-US" dirty="0" smtClean="0"/>
              <a:t>{E}(T)=\</a:t>
            </a:r>
            <a:r>
              <a:rPr lang="en-US" dirty="0" err="1" smtClean="0"/>
              <a:t>frac</a:t>
            </a:r>
            <a:r>
              <a:rPr lang="en-US" dirty="0" smtClean="0"/>
              <a:t>{2N}{1+2N\nu q^2}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87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traj</a:t>
            </a:r>
            <a:r>
              <a:rPr lang="en-US" dirty="0" smtClean="0"/>
              <a:t>&lt;-</a:t>
            </a:r>
            <a:r>
              <a:rPr lang="en-US" dirty="0" err="1" smtClean="0"/>
              <a:t>read.table</a:t>
            </a:r>
            <a:r>
              <a:rPr lang="en-US" dirty="0" smtClean="0"/>
              <a:t>("ex_recurr_lost.</a:t>
            </a:r>
            <a:r>
              <a:rPr lang="en-US" dirty="0" err="1" smtClean="0"/>
              <a:t>traj</a:t>
            </a:r>
            <a:r>
              <a:rPr lang="en-US" dirty="0" smtClean="0"/>
              <a:t>",</a:t>
            </a:r>
            <a:r>
              <a:rPr lang="en-US" dirty="0" err="1" smtClean="0"/>
              <a:t>as.is</a:t>
            </a:r>
            <a:r>
              <a:rPr lang="en-US" dirty="0" smtClean="0"/>
              <a:t>=</a:t>
            </a:r>
            <a:r>
              <a:rPr lang="en-US" dirty="0" err="1" smtClean="0"/>
              <a:t>T,skip</a:t>
            </a:r>
            <a:r>
              <a:rPr lang="en-US" dirty="0" smtClean="0"/>
              <a:t>=7); plot(</a:t>
            </a:r>
            <a:r>
              <a:rPr lang="en-US" dirty="0" err="1" smtClean="0"/>
              <a:t>traj,type</a:t>
            </a:r>
            <a:r>
              <a:rPr lang="en-US" dirty="0" smtClean="0"/>
              <a:t>="l",</a:t>
            </a:r>
            <a:r>
              <a:rPr lang="en-US" dirty="0" err="1" smtClean="0"/>
              <a:t>xlim</a:t>
            </a:r>
            <a:r>
              <a:rPr lang="en-US" dirty="0" smtClean="0"/>
              <a:t>=c(0.2,0.35),</a:t>
            </a:r>
            <a:r>
              <a:rPr lang="en-US" dirty="0" err="1" smtClean="0"/>
              <a:t>ylim</a:t>
            </a:r>
            <a:r>
              <a:rPr lang="en-US" dirty="0" smtClean="0"/>
              <a:t>=c(0,1),</a:t>
            </a:r>
            <a:r>
              <a:rPr lang="en-US" dirty="0" err="1" smtClean="0"/>
              <a:t>xlab</a:t>
            </a:r>
            <a:r>
              <a:rPr lang="en-US" dirty="0" smtClean="0"/>
              <a:t>="Time",</a:t>
            </a:r>
            <a:r>
              <a:rPr lang="en-US" dirty="0" err="1" smtClean="0"/>
              <a:t>ylab</a:t>
            </a:r>
            <a:r>
              <a:rPr lang="en-US" dirty="0" smtClean="0"/>
              <a:t>="Frequency");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traj</a:t>
            </a:r>
            <a:r>
              <a:rPr lang="en-US" dirty="0" smtClean="0"/>
              <a:t>&lt;-</a:t>
            </a:r>
            <a:r>
              <a:rPr lang="en-US" dirty="0" err="1" smtClean="0"/>
              <a:t>read.table</a:t>
            </a:r>
            <a:r>
              <a:rPr lang="en-US" dirty="0" smtClean="0"/>
              <a:t>("recurr_fix.</a:t>
            </a:r>
            <a:r>
              <a:rPr lang="en-US" dirty="0" err="1" smtClean="0"/>
              <a:t>traj</a:t>
            </a:r>
            <a:r>
              <a:rPr lang="en-US" dirty="0" smtClean="0"/>
              <a:t>",</a:t>
            </a:r>
            <a:r>
              <a:rPr lang="en-US" dirty="0" err="1" smtClean="0"/>
              <a:t>as.is</a:t>
            </a:r>
            <a:r>
              <a:rPr lang="en-US" dirty="0" smtClean="0"/>
              <a:t>=</a:t>
            </a:r>
            <a:r>
              <a:rPr lang="en-US" dirty="0" err="1" smtClean="0"/>
              <a:t>T,skip</a:t>
            </a:r>
            <a:r>
              <a:rPr lang="en-US" dirty="0" smtClean="0"/>
              <a:t>=7); plot(</a:t>
            </a:r>
            <a:r>
              <a:rPr lang="en-US" dirty="0" err="1" smtClean="0"/>
              <a:t>traj,type</a:t>
            </a:r>
            <a:r>
              <a:rPr lang="en-US" dirty="0" smtClean="0"/>
              <a:t>="l",</a:t>
            </a:r>
            <a:r>
              <a:rPr lang="en-US" dirty="0" err="1" smtClean="0"/>
              <a:t>xlim</a:t>
            </a:r>
            <a:r>
              <a:rPr lang="en-US" dirty="0" smtClean="0"/>
              <a:t>=c(0.3,0.6),</a:t>
            </a:r>
            <a:r>
              <a:rPr lang="en-US" dirty="0" err="1" smtClean="0"/>
              <a:t>ylim</a:t>
            </a:r>
            <a:r>
              <a:rPr lang="en-US" dirty="0" smtClean="0"/>
              <a:t>=c(0,1),</a:t>
            </a:r>
            <a:r>
              <a:rPr lang="en-US" dirty="0" err="1" smtClean="0"/>
              <a:t>xlab</a:t>
            </a:r>
            <a:r>
              <a:rPr lang="en-US" dirty="0" smtClean="0"/>
              <a:t>="Time",</a:t>
            </a:r>
            <a:r>
              <a:rPr lang="en-US" dirty="0" err="1" smtClean="0"/>
              <a:t>ylab</a:t>
            </a:r>
            <a:r>
              <a:rPr lang="en-US" dirty="0" smtClean="0"/>
              <a:t>="Frequency");dev.copy2eps(file="../figures/</a:t>
            </a:r>
            <a:r>
              <a:rPr lang="en-US" dirty="0" err="1" smtClean="0"/>
              <a:t>stalled_S.eps</a:t>
            </a:r>
            <a:r>
              <a:rPr lang="en-US" dirty="0" smtClean="0"/>
              <a:t>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3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S=6000</a:t>
            </a:r>
          </a:p>
          <a:p>
            <a:r>
              <a:rPr lang="en-US" dirty="0" smtClean="0"/>
              <a:t>R=600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12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\nu \</a:t>
            </a:r>
            <a:r>
              <a:rPr lang="en-US" dirty="0" err="1" smtClean="0"/>
              <a:t>mathbb</a:t>
            </a:r>
            <a:r>
              <a:rPr lang="en-US" dirty="0" smtClean="0"/>
              <a:t>{E}\left( {k \choose </a:t>
            </a:r>
            <a:r>
              <a:rPr lang="en-US" dirty="0" err="1" smtClean="0"/>
              <a:t>i</a:t>
            </a:r>
            <a:r>
              <a:rPr lang="en-US" dirty="0" smtClean="0"/>
              <a:t>} </a:t>
            </a:r>
            <a:r>
              <a:rPr lang="en-US" dirty="0" err="1" smtClean="0"/>
              <a:t>q^i</a:t>
            </a:r>
            <a:r>
              <a:rPr lang="en-US" dirty="0" smtClean="0"/>
              <a:t>(1-q)^{k-</a:t>
            </a:r>
            <a:r>
              <a:rPr lang="en-US" dirty="0" err="1" smtClean="0"/>
              <a:t>i</a:t>
            </a:r>
            <a:r>
              <a:rPr lang="en-US" dirty="0" smtClean="0"/>
              <a:t>} \right) = \</a:t>
            </a:r>
            <a:r>
              <a:rPr lang="en-US" dirty="0" err="1" smtClean="0"/>
              <a:t>frac</a:t>
            </a:r>
            <a:r>
              <a:rPr lang="en-US" dirty="0" smtClean="0"/>
              <a:t>{\nu_{BP}}{r_{BP}}J_{</a:t>
            </a:r>
            <a:r>
              <a:rPr lang="en-US" dirty="0" err="1" smtClean="0"/>
              <a:t>k,i</a:t>
            </a:r>
            <a:r>
              <a:rPr lang="en-US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9832F-E4C1-A540-914D-364FC261FA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5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0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7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36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3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6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4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6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6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8ADE0-1B7E-074D-ABBC-412FFECED85C}" type="datetimeFigureOut">
              <a:rPr lang="en-US" smtClean="0"/>
              <a:t>6/10/12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66A12-B467-4B45-9C45-8B8D31B6F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7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emf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emf"/><Relationship Id="rId5" Type="http://schemas.openxmlformats.org/officeDocument/2006/relationships/image" Target="../media/image36.png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37.emf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35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6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22.emf"/><Relationship Id="rId8" Type="http://schemas.openxmlformats.org/officeDocument/2006/relationships/oleObject" Target="../embeddings/oleObject1.bin"/><Relationship Id="rId9" Type="http://schemas.openxmlformats.org/officeDocument/2006/relationships/image" Target="../media/image4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766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Coalescent m</a:t>
            </a:r>
            <a:r>
              <a:rPr lang="en-US" dirty="0" smtClean="0"/>
              <a:t>odels with linked </a:t>
            </a:r>
            <a:r>
              <a:rPr lang="en-US" dirty="0" smtClean="0"/>
              <a:t>selection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8599" y="2342335"/>
            <a:ext cx="6400800" cy="1752600"/>
          </a:xfrm>
        </p:spPr>
        <p:txBody>
          <a:bodyPr/>
          <a:lstStyle/>
          <a:p>
            <a:r>
              <a:rPr lang="en-US" dirty="0" smtClean="0"/>
              <a:t>Graham Coop and Peter Ralph</a:t>
            </a:r>
          </a:p>
          <a:p>
            <a:r>
              <a:rPr lang="en-US" dirty="0" smtClean="0"/>
              <a:t>Dept. of Evolution and Ecology</a:t>
            </a:r>
          </a:p>
          <a:p>
            <a:r>
              <a:rPr lang="en-US" dirty="0" smtClean="0"/>
              <a:t>UC </a:t>
            </a:r>
            <a:r>
              <a:rPr lang="en-US" dirty="0" smtClean="0"/>
              <a:t>Davis</a:t>
            </a:r>
            <a:endParaRPr lang="en-US" dirty="0"/>
          </a:p>
        </p:txBody>
      </p:sp>
      <p:pic>
        <p:nvPicPr>
          <p:cNvPr id="4" name="Content Placeholder 3" descr="pl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6" r="558" b="46810"/>
          <a:stretch/>
        </p:blipFill>
        <p:spPr>
          <a:xfrm>
            <a:off x="6940551" y="3558822"/>
            <a:ext cx="2058987" cy="24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9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Box 5"/>
          <p:cNvSpPr txBox="1">
            <a:spLocks noChangeArrowheads="1"/>
          </p:cNvSpPr>
          <p:nvPr/>
        </p:nvSpPr>
        <p:spPr bwMode="auto">
          <a:xfrm>
            <a:off x="400226" y="125413"/>
            <a:ext cx="839099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 charset="0"/>
              </a:rPr>
              <a:t>What if most newly arisen selected alleles do not sweep to </a:t>
            </a:r>
            <a:r>
              <a:rPr lang="en-US" dirty="0" smtClean="0">
                <a:latin typeface="Arial" charset="0"/>
              </a:rPr>
              <a:t>rapidly fixation</a:t>
            </a:r>
            <a:r>
              <a:rPr lang="en-US" dirty="0">
                <a:latin typeface="Arial" charset="0"/>
              </a:rPr>
              <a:t>?</a:t>
            </a:r>
          </a:p>
          <a:p>
            <a:pPr eaLnBrk="1" hangingPunct="1"/>
            <a:r>
              <a:rPr lang="en-US" dirty="0">
                <a:latin typeface="Arial" charset="0"/>
              </a:rPr>
              <a:t>E.g. due to changing </a:t>
            </a:r>
            <a:r>
              <a:rPr lang="en-US" dirty="0" smtClean="0">
                <a:latin typeface="Arial" charset="0"/>
              </a:rPr>
              <a:t>environment or genomic background (Due </a:t>
            </a:r>
            <a:r>
              <a:rPr lang="en-US" dirty="0">
                <a:latin typeface="Arial" charset="0"/>
              </a:rPr>
              <a:t>to parallel mutation, </a:t>
            </a:r>
            <a:r>
              <a:rPr lang="en-US" dirty="0" smtClean="0">
                <a:latin typeface="Arial" charset="0"/>
              </a:rPr>
              <a:t>other </a:t>
            </a:r>
            <a:r>
              <a:rPr lang="en-US" dirty="0" smtClean="0">
                <a:latin typeface="Arial" charset="0"/>
              </a:rPr>
              <a:t>standing variation </a:t>
            </a:r>
            <a:r>
              <a:rPr lang="en-US" dirty="0" err="1" smtClean="0">
                <a:latin typeface="Arial" charset="0"/>
              </a:rPr>
              <a:t>etc</a:t>
            </a:r>
            <a:r>
              <a:rPr lang="en-US" dirty="0" smtClean="0">
                <a:latin typeface="Arial" charset="0"/>
              </a:rPr>
              <a:t>) </a:t>
            </a:r>
            <a:endParaRPr lang="en-US" dirty="0">
              <a:latin typeface="Arial" charset="0"/>
            </a:endParaRPr>
          </a:p>
        </p:txBody>
      </p:sp>
      <p:pic>
        <p:nvPicPr>
          <p:cNvPr id="62" name="Picture 61" descr="PritchPickrellCoop09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4" t="9146" r="36514" b="70459"/>
          <a:stretch/>
        </p:blipFill>
        <p:spPr>
          <a:xfrm>
            <a:off x="2718033" y="1695073"/>
            <a:ext cx="4174423" cy="436772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502185" y="5556039"/>
            <a:ext cx="294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Pritchard, </a:t>
            </a:r>
            <a:r>
              <a:rPr lang="en-US" dirty="0" err="1" smtClean="0"/>
              <a:t>Pickrell</a:t>
            </a:r>
            <a:r>
              <a:rPr lang="en-US" dirty="0" smtClean="0"/>
              <a:t>, </a:t>
            </a:r>
            <a:r>
              <a:rPr lang="en-US" dirty="0" smtClean="0"/>
              <a:t>Coop 2010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09625" y="5946984"/>
            <a:ext cx="657529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Pennings</a:t>
            </a:r>
            <a:r>
              <a:rPr lang="en-US" dirty="0"/>
              <a:t> and </a:t>
            </a:r>
            <a:r>
              <a:rPr lang="en-US" dirty="0" err="1"/>
              <a:t>Hermisson</a:t>
            </a:r>
            <a:r>
              <a:rPr lang="en-US" dirty="0"/>
              <a:t>, 2006a,b; </a:t>
            </a:r>
            <a:r>
              <a:rPr lang="en-US" dirty="0" err="1"/>
              <a:t>Chevin</a:t>
            </a:r>
            <a:r>
              <a:rPr lang="en-US" dirty="0"/>
              <a:t> and Hospital, 2008; Ralph and Coop, </a:t>
            </a:r>
            <a:r>
              <a:rPr lang="en-US" dirty="0" smtClean="0"/>
              <a:t>2010, </a:t>
            </a:r>
            <a:r>
              <a:rPr lang="en-US" dirty="0" err="1"/>
              <a:t>Innan</a:t>
            </a:r>
            <a:r>
              <a:rPr lang="en-US" dirty="0"/>
              <a:t> and Kim, 2004; </a:t>
            </a:r>
            <a:r>
              <a:rPr lang="en-US" dirty="0" err="1"/>
              <a:t>Hermisson</a:t>
            </a:r>
            <a:r>
              <a:rPr lang="en-US" dirty="0"/>
              <a:t> and </a:t>
            </a:r>
            <a:r>
              <a:rPr lang="en-US" dirty="0" err="1"/>
              <a:t>Pennings</a:t>
            </a:r>
            <a:r>
              <a:rPr lang="en-US" dirty="0"/>
              <a:t>, 2005; </a:t>
            </a:r>
            <a:r>
              <a:rPr lang="en-US" dirty="0" err="1"/>
              <a:t>Przeworski</a:t>
            </a:r>
            <a:r>
              <a:rPr lang="en-US" dirty="0"/>
              <a:t> et al., 2005 </a:t>
            </a: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677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Box 5"/>
          <p:cNvSpPr txBox="1">
            <a:spLocks noChangeArrowheads="1"/>
          </p:cNvSpPr>
          <p:nvPr/>
        </p:nvSpPr>
        <p:spPr bwMode="auto">
          <a:xfrm>
            <a:off x="414337" y="125413"/>
            <a:ext cx="839099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 charset="0"/>
              </a:rPr>
              <a:t>What if most newly arisen selected alleles do not sweep to </a:t>
            </a:r>
            <a:r>
              <a:rPr lang="en-US" dirty="0" smtClean="0">
                <a:latin typeface="Arial" charset="0"/>
              </a:rPr>
              <a:t>rapidly fixation</a:t>
            </a:r>
            <a:r>
              <a:rPr lang="en-US" dirty="0">
                <a:latin typeface="Arial" charset="0"/>
              </a:rPr>
              <a:t>?</a:t>
            </a:r>
          </a:p>
          <a:p>
            <a:pPr eaLnBrk="1" hangingPunct="1"/>
            <a:r>
              <a:rPr lang="en-US" dirty="0">
                <a:latin typeface="Arial" charset="0"/>
              </a:rPr>
              <a:t>E.g. due to changing </a:t>
            </a:r>
            <a:r>
              <a:rPr lang="en-US" dirty="0" smtClean="0">
                <a:latin typeface="Arial" charset="0"/>
              </a:rPr>
              <a:t>environment or genomic background (Due </a:t>
            </a:r>
            <a:r>
              <a:rPr lang="en-US" dirty="0">
                <a:latin typeface="Arial" charset="0"/>
              </a:rPr>
              <a:t>to parallel mutation, </a:t>
            </a:r>
            <a:r>
              <a:rPr lang="en-US" dirty="0" smtClean="0">
                <a:latin typeface="Arial" charset="0"/>
              </a:rPr>
              <a:t>other </a:t>
            </a:r>
            <a:r>
              <a:rPr lang="en-US" dirty="0">
                <a:latin typeface="Arial" charset="0"/>
              </a:rPr>
              <a:t>variation </a:t>
            </a:r>
            <a:r>
              <a:rPr lang="en-US" dirty="0" err="1" smtClean="0">
                <a:latin typeface="Arial" charset="0"/>
              </a:rPr>
              <a:t>etc</a:t>
            </a:r>
            <a:r>
              <a:rPr lang="en-US" dirty="0" smtClean="0">
                <a:latin typeface="Arial" charset="0"/>
              </a:rPr>
              <a:t>) </a:t>
            </a:r>
            <a:endParaRPr lang="en-US" dirty="0">
              <a:latin typeface="Arial" charset="0"/>
            </a:endParaRPr>
          </a:p>
        </p:txBody>
      </p:sp>
      <p:sp>
        <p:nvSpPr>
          <p:cNvPr id="27650" name="Line 3"/>
          <p:cNvSpPr>
            <a:spLocks noChangeShapeType="1"/>
          </p:cNvSpPr>
          <p:nvPr/>
        </p:nvSpPr>
        <p:spPr bwMode="auto">
          <a:xfrm>
            <a:off x="2144713" y="2810918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Line 4"/>
          <p:cNvSpPr>
            <a:spLocks noChangeShapeType="1"/>
          </p:cNvSpPr>
          <p:nvPr/>
        </p:nvSpPr>
        <p:spPr bwMode="auto">
          <a:xfrm>
            <a:off x="2144713" y="2963318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Line 5"/>
          <p:cNvSpPr>
            <a:spLocks noChangeShapeType="1"/>
          </p:cNvSpPr>
          <p:nvPr/>
        </p:nvSpPr>
        <p:spPr bwMode="auto">
          <a:xfrm>
            <a:off x="2144713" y="3115718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Line 6"/>
          <p:cNvSpPr>
            <a:spLocks noChangeShapeType="1"/>
          </p:cNvSpPr>
          <p:nvPr/>
        </p:nvSpPr>
        <p:spPr bwMode="auto">
          <a:xfrm>
            <a:off x="2144713" y="3268118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Line 7"/>
          <p:cNvSpPr>
            <a:spLocks noChangeShapeType="1"/>
          </p:cNvSpPr>
          <p:nvPr/>
        </p:nvSpPr>
        <p:spPr bwMode="auto">
          <a:xfrm>
            <a:off x="2144713" y="3420518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Line 8"/>
          <p:cNvSpPr>
            <a:spLocks noChangeShapeType="1"/>
          </p:cNvSpPr>
          <p:nvPr/>
        </p:nvSpPr>
        <p:spPr bwMode="auto">
          <a:xfrm>
            <a:off x="2144713" y="3572918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Line 9"/>
          <p:cNvSpPr>
            <a:spLocks noChangeShapeType="1"/>
          </p:cNvSpPr>
          <p:nvPr/>
        </p:nvSpPr>
        <p:spPr bwMode="auto">
          <a:xfrm>
            <a:off x="2144713" y="2353718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Line 10"/>
          <p:cNvSpPr>
            <a:spLocks noChangeShapeType="1"/>
          </p:cNvSpPr>
          <p:nvPr/>
        </p:nvSpPr>
        <p:spPr bwMode="auto">
          <a:xfrm>
            <a:off x="2144713" y="2506118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Line 11"/>
          <p:cNvSpPr>
            <a:spLocks noChangeShapeType="1"/>
          </p:cNvSpPr>
          <p:nvPr/>
        </p:nvSpPr>
        <p:spPr bwMode="auto">
          <a:xfrm>
            <a:off x="2144713" y="2658518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Line 12"/>
          <p:cNvSpPr>
            <a:spLocks noChangeShapeType="1"/>
          </p:cNvSpPr>
          <p:nvPr/>
        </p:nvSpPr>
        <p:spPr bwMode="auto">
          <a:xfrm>
            <a:off x="2144713" y="2201318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2525713" y="21251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2678113" y="22775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2525713" y="25823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>
            <a:off x="2525713" y="27347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>
            <a:off x="2525713" y="28871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2678113" y="30395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Oval 19"/>
          <p:cNvSpPr>
            <a:spLocks noChangeArrowheads="1"/>
          </p:cNvSpPr>
          <p:nvPr/>
        </p:nvSpPr>
        <p:spPr bwMode="auto">
          <a:xfrm>
            <a:off x="3516313" y="25823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7" name="Oval 20"/>
          <p:cNvSpPr>
            <a:spLocks noChangeArrowheads="1"/>
          </p:cNvSpPr>
          <p:nvPr/>
        </p:nvSpPr>
        <p:spPr bwMode="auto">
          <a:xfrm>
            <a:off x="2906713" y="30395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Oval 21"/>
          <p:cNvSpPr>
            <a:spLocks noChangeArrowheads="1"/>
          </p:cNvSpPr>
          <p:nvPr/>
        </p:nvSpPr>
        <p:spPr bwMode="auto">
          <a:xfrm>
            <a:off x="3211513" y="334431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Oval 22"/>
          <p:cNvSpPr>
            <a:spLocks noChangeArrowheads="1"/>
          </p:cNvSpPr>
          <p:nvPr/>
        </p:nvSpPr>
        <p:spPr bwMode="auto">
          <a:xfrm>
            <a:off x="3897313" y="33443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Oval 23"/>
          <p:cNvSpPr>
            <a:spLocks noChangeArrowheads="1"/>
          </p:cNvSpPr>
          <p:nvPr/>
        </p:nvSpPr>
        <p:spPr bwMode="auto">
          <a:xfrm>
            <a:off x="3744913" y="34967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1" name="Oval 24"/>
          <p:cNvSpPr>
            <a:spLocks noChangeArrowheads="1"/>
          </p:cNvSpPr>
          <p:nvPr/>
        </p:nvSpPr>
        <p:spPr bwMode="auto">
          <a:xfrm>
            <a:off x="3897313" y="24299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Oval 25"/>
          <p:cNvSpPr>
            <a:spLocks noChangeArrowheads="1"/>
          </p:cNvSpPr>
          <p:nvPr/>
        </p:nvSpPr>
        <p:spPr bwMode="auto">
          <a:xfrm>
            <a:off x="2678113" y="34967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3" name="Oval 26"/>
          <p:cNvSpPr>
            <a:spLocks noChangeArrowheads="1"/>
          </p:cNvSpPr>
          <p:nvPr/>
        </p:nvSpPr>
        <p:spPr bwMode="auto">
          <a:xfrm>
            <a:off x="3897313" y="27347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4" name="Oval 27"/>
          <p:cNvSpPr>
            <a:spLocks noChangeArrowheads="1"/>
          </p:cNvSpPr>
          <p:nvPr/>
        </p:nvSpPr>
        <p:spPr bwMode="auto">
          <a:xfrm>
            <a:off x="4049713" y="30395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5" name="Oval 28"/>
          <p:cNvSpPr>
            <a:spLocks noChangeArrowheads="1"/>
          </p:cNvSpPr>
          <p:nvPr/>
        </p:nvSpPr>
        <p:spPr bwMode="auto">
          <a:xfrm>
            <a:off x="2906713" y="31919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6" name="Oval 29"/>
          <p:cNvSpPr>
            <a:spLocks noChangeArrowheads="1"/>
          </p:cNvSpPr>
          <p:nvPr/>
        </p:nvSpPr>
        <p:spPr bwMode="auto">
          <a:xfrm>
            <a:off x="2297113" y="28871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Oval 30"/>
          <p:cNvSpPr>
            <a:spLocks noChangeArrowheads="1"/>
          </p:cNvSpPr>
          <p:nvPr/>
        </p:nvSpPr>
        <p:spPr bwMode="auto">
          <a:xfrm>
            <a:off x="2297113" y="34967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Line 32"/>
          <p:cNvSpPr>
            <a:spLocks noChangeShapeType="1"/>
          </p:cNvSpPr>
          <p:nvPr/>
        </p:nvSpPr>
        <p:spPr bwMode="auto">
          <a:xfrm>
            <a:off x="4811713" y="2963318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9" name="Line 33"/>
          <p:cNvSpPr>
            <a:spLocks noChangeShapeType="1"/>
          </p:cNvSpPr>
          <p:nvPr/>
        </p:nvSpPr>
        <p:spPr bwMode="auto">
          <a:xfrm>
            <a:off x="4811713" y="3115718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0" name="Line 34"/>
          <p:cNvSpPr>
            <a:spLocks noChangeShapeType="1"/>
          </p:cNvSpPr>
          <p:nvPr/>
        </p:nvSpPr>
        <p:spPr bwMode="auto">
          <a:xfrm>
            <a:off x="4811713" y="3268118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1" name="Line 35"/>
          <p:cNvSpPr>
            <a:spLocks noChangeShapeType="1"/>
          </p:cNvSpPr>
          <p:nvPr/>
        </p:nvSpPr>
        <p:spPr bwMode="auto">
          <a:xfrm>
            <a:off x="5802313" y="3420518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2" name="Line 36"/>
          <p:cNvSpPr>
            <a:spLocks noChangeShapeType="1"/>
          </p:cNvSpPr>
          <p:nvPr/>
        </p:nvSpPr>
        <p:spPr bwMode="auto">
          <a:xfrm>
            <a:off x="4811713" y="3572918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3" name="Oval 41"/>
          <p:cNvSpPr>
            <a:spLocks noChangeArrowheads="1"/>
          </p:cNvSpPr>
          <p:nvPr/>
        </p:nvSpPr>
        <p:spPr bwMode="auto">
          <a:xfrm>
            <a:off x="5878513" y="334431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84" name="Oval 42"/>
          <p:cNvSpPr>
            <a:spLocks noChangeArrowheads="1"/>
          </p:cNvSpPr>
          <p:nvPr/>
        </p:nvSpPr>
        <p:spPr bwMode="auto">
          <a:xfrm>
            <a:off x="5878513" y="349671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85" name="Oval 43"/>
          <p:cNvSpPr>
            <a:spLocks noChangeArrowheads="1"/>
          </p:cNvSpPr>
          <p:nvPr/>
        </p:nvSpPr>
        <p:spPr bwMode="auto">
          <a:xfrm>
            <a:off x="5878513" y="319191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86" name="Oval 44"/>
          <p:cNvSpPr>
            <a:spLocks noChangeArrowheads="1"/>
          </p:cNvSpPr>
          <p:nvPr/>
        </p:nvSpPr>
        <p:spPr bwMode="auto">
          <a:xfrm>
            <a:off x="5878513" y="303951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87" name="Oval 45"/>
          <p:cNvSpPr>
            <a:spLocks noChangeArrowheads="1"/>
          </p:cNvSpPr>
          <p:nvPr/>
        </p:nvSpPr>
        <p:spPr bwMode="auto">
          <a:xfrm>
            <a:off x="5878513" y="288711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88" name="Oval 78"/>
          <p:cNvSpPr>
            <a:spLocks noChangeArrowheads="1"/>
          </p:cNvSpPr>
          <p:nvPr/>
        </p:nvSpPr>
        <p:spPr bwMode="auto">
          <a:xfrm>
            <a:off x="4049713" y="34967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89" name="Oval 83"/>
          <p:cNvSpPr>
            <a:spLocks noChangeArrowheads="1"/>
          </p:cNvSpPr>
          <p:nvPr/>
        </p:nvSpPr>
        <p:spPr bwMode="auto">
          <a:xfrm>
            <a:off x="6564313" y="28871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90" name="Oval 84"/>
          <p:cNvSpPr>
            <a:spLocks noChangeArrowheads="1"/>
          </p:cNvSpPr>
          <p:nvPr/>
        </p:nvSpPr>
        <p:spPr bwMode="auto">
          <a:xfrm>
            <a:off x="6564313" y="30395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91" name="Oval 85"/>
          <p:cNvSpPr>
            <a:spLocks noChangeArrowheads="1"/>
          </p:cNvSpPr>
          <p:nvPr/>
        </p:nvSpPr>
        <p:spPr bwMode="auto">
          <a:xfrm>
            <a:off x="6564313" y="31919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92" name="Oval 86"/>
          <p:cNvSpPr>
            <a:spLocks noChangeArrowheads="1"/>
          </p:cNvSpPr>
          <p:nvPr/>
        </p:nvSpPr>
        <p:spPr bwMode="auto">
          <a:xfrm>
            <a:off x="6564313" y="33443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93" name="Oval 87"/>
          <p:cNvSpPr>
            <a:spLocks noChangeArrowheads="1"/>
          </p:cNvSpPr>
          <p:nvPr/>
        </p:nvSpPr>
        <p:spPr bwMode="auto">
          <a:xfrm>
            <a:off x="6564313" y="34967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94" name="Line 101"/>
          <p:cNvSpPr>
            <a:spLocks noChangeShapeType="1"/>
          </p:cNvSpPr>
          <p:nvPr/>
        </p:nvSpPr>
        <p:spPr bwMode="auto">
          <a:xfrm flipH="1">
            <a:off x="4811713" y="3420518"/>
            <a:ext cx="990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5" name="Oval 102"/>
          <p:cNvSpPr>
            <a:spLocks noChangeArrowheads="1"/>
          </p:cNvSpPr>
          <p:nvPr/>
        </p:nvSpPr>
        <p:spPr bwMode="auto">
          <a:xfrm>
            <a:off x="5573713" y="3344318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96" name="Line 3"/>
          <p:cNvSpPr>
            <a:spLocks noChangeShapeType="1"/>
          </p:cNvSpPr>
          <p:nvPr/>
        </p:nvSpPr>
        <p:spPr bwMode="auto">
          <a:xfrm>
            <a:off x="4811713" y="2752181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7" name="Line 9"/>
          <p:cNvSpPr>
            <a:spLocks noChangeShapeType="1"/>
          </p:cNvSpPr>
          <p:nvPr/>
        </p:nvSpPr>
        <p:spPr bwMode="auto">
          <a:xfrm>
            <a:off x="4811713" y="2294981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8" name="Line 10"/>
          <p:cNvSpPr>
            <a:spLocks noChangeShapeType="1"/>
          </p:cNvSpPr>
          <p:nvPr/>
        </p:nvSpPr>
        <p:spPr bwMode="auto">
          <a:xfrm>
            <a:off x="4811713" y="2447381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9" name="Line 11"/>
          <p:cNvSpPr>
            <a:spLocks noChangeShapeType="1"/>
          </p:cNvSpPr>
          <p:nvPr/>
        </p:nvSpPr>
        <p:spPr bwMode="auto">
          <a:xfrm>
            <a:off x="4811713" y="2599781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0" name="Line 12"/>
          <p:cNvSpPr>
            <a:spLocks noChangeShapeType="1"/>
          </p:cNvSpPr>
          <p:nvPr/>
        </p:nvSpPr>
        <p:spPr bwMode="auto">
          <a:xfrm>
            <a:off x="4811713" y="2142581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1" name="Oval 13"/>
          <p:cNvSpPr>
            <a:spLocks noChangeArrowheads="1"/>
          </p:cNvSpPr>
          <p:nvPr/>
        </p:nvSpPr>
        <p:spPr bwMode="auto">
          <a:xfrm>
            <a:off x="5192713" y="2066381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702" name="Oval 14"/>
          <p:cNvSpPr>
            <a:spLocks noChangeArrowheads="1"/>
          </p:cNvSpPr>
          <p:nvPr/>
        </p:nvSpPr>
        <p:spPr bwMode="auto">
          <a:xfrm>
            <a:off x="5345113" y="2218781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703" name="Oval 15"/>
          <p:cNvSpPr>
            <a:spLocks noChangeArrowheads="1"/>
          </p:cNvSpPr>
          <p:nvPr/>
        </p:nvSpPr>
        <p:spPr bwMode="auto">
          <a:xfrm>
            <a:off x="5192713" y="2523581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704" name="Oval 16"/>
          <p:cNvSpPr>
            <a:spLocks noChangeArrowheads="1"/>
          </p:cNvSpPr>
          <p:nvPr/>
        </p:nvSpPr>
        <p:spPr bwMode="auto">
          <a:xfrm>
            <a:off x="5192713" y="2675981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705" name="Oval 19"/>
          <p:cNvSpPr>
            <a:spLocks noChangeArrowheads="1"/>
          </p:cNvSpPr>
          <p:nvPr/>
        </p:nvSpPr>
        <p:spPr bwMode="auto">
          <a:xfrm>
            <a:off x="6183313" y="2523581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706" name="Oval 24"/>
          <p:cNvSpPr>
            <a:spLocks noChangeArrowheads="1"/>
          </p:cNvSpPr>
          <p:nvPr/>
        </p:nvSpPr>
        <p:spPr bwMode="auto">
          <a:xfrm>
            <a:off x="6564313" y="2371181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707" name="Oval 26"/>
          <p:cNvSpPr>
            <a:spLocks noChangeArrowheads="1"/>
          </p:cNvSpPr>
          <p:nvPr/>
        </p:nvSpPr>
        <p:spPr bwMode="auto">
          <a:xfrm>
            <a:off x="6564313" y="2675981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t="6319" r="66598" b="49012"/>
          <a:stretch/>
        </p:blipFill>
        <p:spPr>
          <a:xfrm>
            <a:off x="2131231" y="3900499"/>
            <a:ext cx="4294163" cy="30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5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4118179" y="254076"/>
            <a:ext cx="4362619" cy="6319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weep_for_carto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0" t="14862" r="8513" b="17132"/>
          <a:stretch/>
        </p:blipFill>
        <p:spPr>
          <a:xfrm rot="5400000" flipH="1">
            <a:off x="3414231" y="1507436"/>
            <a:ext cx="5788891" cy="4344231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4028035" y="-72905"/>
            <a:ext cx="287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. Coalescent with trajectory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4132067" y="950365"/>
            <a:ext cx="15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78777" y="895902"/>
            <a:ext cx="127512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773371" y="633082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Symbol" charset="2"/>
                <a:cs typeface="Symbol" charset="2"/>
              </a:rPr>
              <a:t>0</a:t>
            </a:r>
            <a:endParaRPr lang="en-US" sz="2200" dirty="0">
              <a:latin typeface="Symbol" charset="2"/>
              <a:cs typeface="Symbol" charset="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7610" y="296427"/>
            <a:ext cx="335771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The derived allele arose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Generations ago</a:t>
            </a:r>
          </a:p>
        </p:txBody>
      </p:sp>
      <p:sp>
        <p:nvSpPr>
          <p:cNvPr id="3" name="Rectangle 2"/>
          <p:cNvSpPr/>
          <p:nvPr/>
        </p:nvSpPr>
        <p:spPr>
          <a:xfrm>
            <a:off x="4366669" y="2952631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X(t) is the frequency of the </a:t>
            </a:r>
          </a:p>
          <a:p>
            <a:r>
              <a:rPr lang="en-US" sz="2400" dirty="0"/>
              <a:t>Derived allele at time t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72150" y="3153439"/>
            <a:ext cx="38404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Conditions on trajectory:</a:t>
            </a:r>
          </a:p>
          <a:p>
            <a:r>
              <a:rPr lang="en-US" sz="2400" dirty="0" smtClean="0"/>
              <a:t>Selected allele initially</a:t>
            </a:r>
          </a:p>
          <a:p>
            <a:r>
              <a:rPr lang="en-US" sz="2400" dirty="0" smtClean="0"/>
              <a:t>quickly increases 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n </a:t>
            </a:r>
            <a:r>
              <a:rPr lang="en-US" sz="2400" dirty="0" smtClean="0"/>
              <a:t>frequency. </a:t>
            </a:r>
            <a:r>
              <a:rPr lang="en-US" sz="2400" dirty="0" smtClean="0"/>
              <a:t>If it approaches</a:t>
            </a:r>
          </a:p>
          <a:p>
            <a:r>
              <a:rPr lang="en-US" sz="2400" dirty="0" smtClean="0"/>
              <a:t>0 or 1 it does not renter the </a:t>
            </a:r>
          </a:p>
          <a:p>
            <a:r>
              <a:rPr lang="en-US" sz="2400" dirty="0" smtClean="0"/>
              <a:t>Population.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22413" y="6329355"/>
            <a:ext cx="321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Symbol" charset="2"/>
                <a:cs typeface="Symbol" charset="2"/>
              </a:rPr>
              <a:t>t</a:t>
            </a:r>
            <a:endParaRPr lang="en-US" sz="2200" dirty="0"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010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4118179" y="254076"/>
            <a:ext cx="4362619" cy="6319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weep_for_carto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0" t="14862" r="8513" b="17132"/>
          <a:stretch/>
        </p:blipFill>
        <p:spPr>
          <a:xfrm rot="5400000" flipH="1">
            <a:off x="3414231" y="1507436"/>
            <a:ext cx="5788891" cy="4344231"/>
          </a:xfrm>
          <a:prstGeom prst="rect">
            <a:avLst/>
          </a:prstGeom>
        </p:spPr>
      </p:pic>
      <p:cxnSp>
        <p:nvCxnSpPr>
          <p:cNvPr id="30" name="Straight Connector 29"/>
          <p:cNvCxnSpPr>
            <a:stCxn id="59" idx="6"/>
          </p:cNvCxnSpPr>
          <p:nvPr/>
        </p:nvCxnSpPr>
        <p:spPr>
          <a:xfrm>
            <a:off x="4496256" y="2887994"/>
            <a:ext cx="3814351" cy="2852"/>
          </a:xfrm>
          <a:prstGeom prst="line">
            <a:avLst/>
          </a:prstGeom>
          <a:ln w="28575" cap="flat" cmpd="sng" algn="ctr">
            <a:solidFill>
              <a:schemeClr val="accent4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7732910" y="3465686"/>
            <a:ext cx="1155381" cy="2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72361" y="4043376"/>
            <a:ext cx="3045798" cy="2853"/>
          </a:xfrm>
          <a:prstGeom prst="line">
            <a:avLst/>
          </a:prstGeom>
          <a:ln w="28575" cap="flat" cmpd="sng" algn="ctr">
            <a:solidFill>
              <a:schemeClr val="accent4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6200000" flipV="1">
            <a:off x="7497716" y="5922159"/>
            <a:ext cx="1352224" cy="7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4666039" y="4640931"/>
            <a:ext cx="1202674" cy="7564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236908" y="5246050"/>
            <a:ext cx="2936916" cy="0"/>
          </a:xfrm>
          <a:prstGeom prst="line">
            <a:avLst/>
          </a:prstGeom>
          <a:ln w="28575" cap="flat" cmpd="sng" algn="ctr">
            <a:solidFill>
              <a:schemeClr val="accent4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4374935" y="296428"/>
            <a:ext cx="40173" cy="655525"/>
          </a:xfrm>
          <a:prstGeom prst="line">
            <a:avLst/>
          </a:prstGeom>
          <a:ln w="57150" cap="flat" cmpd="sng" algn="ctr">
            <a:solidFill>
              <a:schemeClr val="accent6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374935" y="951953"/>
            <a:ext cx="40174" cy="1938894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4028035" y="-72905"/>
            <a:ext cx="287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. Coalescent with trajectory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4132067" y="950365"/>
            <a:ext cx="15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78777" y="895902"/>
            <a:ext cx="127512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374935" y="2824167"/>
            <a:ext cx="121321" cy="127653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3773371" y="633082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Symbol" charset="2"/>
                <a:cs typeface="Symbol" charset="2"/>
              </a:rPr>
              <a:t>0</a:t>
            </a:r>
            <a:endParaRPr lang="en-US" sz="2200" dirty="0">
              <a:latin typeface="Symbol" charset="2"/>
              <a:cs typeface="Symbol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901" y="2026148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0353" y="2994876"/>
            <a:ext cx="319308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Probability that the lineage is of the derived type at time </a:t>
            </a:r>
            <a:r>
              <a:rPr lang="en-US" sz="2200" dirty="0">
                <a:latin typeface="Symbol" charset="2"/>
                <a:cs typeface="Symbol" charset="2"/>
              </a:rPr>
              <a:t>0</a:t>
            </a:r>
            <a:r>
              <a:rPr lang="en-US" sz="2200" dirty="0" smtClean="0">
                <a:latin typeface="Symbol" charset="2"/>
                <a:cs typeface="Symbol" charset="2"/>
              </a:rPr>
              <a:t> =</a:t>
            </a:r>
          </a:p>
          <a:p>
            <a:endParaRPr lang="en-US" sz="2200" dirty="0"/>
          </a:p>
          <a:p>
            <a:r>
              <a:rPr lang="en-US" sz="2200" dirty="0" smtClean="0"/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00169" y="5447170"/>
            <a:ext cx="1532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r </a:t>
            </a:r>
            <a:r>
              <a:rPr lang="en-US" sz="2400" dirty="0" smtClean="0">
                <a:latin typeface="Symbol" charset="2"/>
                <a:cs typeface="Symbol" charset="2"/>
              </a:rPr>
              <a:t>t &gt;</a:t>
            </a:r>
            <a:r>
              <a:rPr lang="en-US" sz="2400" dirty="0" smtClean="0"/>
              <a:t>&gt;1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853" y="960215"/>
            <a:ext cx="398588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Imagine a neutral site 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 genetic distance r away from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selected locus 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" y="4299881"/>
            <a:ext cx="4635500" cy="1095664"/>
          </a:xfrm>
          <a:prstGeom prst="rect">
            <a:avLst/>
          </a:prstGeom>
        </p:spPr>
      </p:pic>
      <p:cxnSp>
        <p:nvCxnSpPr>
          <p:cNvPr id="4" name="Straight Arrow Connector 3"/>
          <p:cNvCxnSpPr>
            <a:endCxn id="162" idx="3"/>
          </p:cNvCxnSpPr>
          <p:nvPr/>
        </p:nvCxnSpPr>
        <p:spPr>
          <a:xfrm flipH="1" flipV="1">
            <a:off x="4099101" y="848526"/>
            <a:ext cx="19078" cy="20423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22413" y="6329355"/>
            <a:ext cx="321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Symbol" charset="2"/>
                <a:cs typeface="Symbol" charset="2"/>
              </a:rPr>
              <a:t>t</a:t>
            </a:r>
            <a:endParaRPr lang="en-US" sz="2200" dirty="0"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1839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4118179" y="254076"/>
            <a:ext cx="4362619" cy="6319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weep_for_cartoo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0" t="14862" r="8513" b="17132"/>
          <a:stretch/>
        </p:blipFill>
        <p:spPr>
          <a:xfrm rot="5400000" flipH="1">
            <a:off x="3414231" y="1507436"/>
            <a:ext cx="5788891" cy="4344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743888" y="5983380"/>
            <a:ext cx="1689775" cy="1876"/>
          </a:xfrm>
          <a:prstGeom prst="line">
            <a:avLst/>
          </a:prstGeom>
          <a:ln w="28575" cap="flat" cmpd="sng" algn="ctr">
            <a:solidFill>
              <a:schemeClr val="accent2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70817" y="2237666"/>
            <a:ext cx="1962846" cy="4695"/>
          </a:xfrm>
          <a:prstGeom prst="line">
            <a:avLst/>
          </a:prstGeom>
          <a:ln w="28575" cap="flat" cmpd="sng" algn="ctr">
            <a:solidFill>
              <a:schemeClr val="accent2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211488" y="2887994"/>
            <a:ext cx="3099119" cy="2852"/>
          </a:xfrm>
          <a:prstGeom prst="line">
            <a:avLst/>
          </a:prstGeom>
          <a:ln w="28575" cap="flat" cmpd="sng" algn="ctr">
            <a:solidFill>
              <a:schemeClr val="accent4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7732910" y="3465686"/>
            <a:ext cx="1155381" cy="2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72361" y="4043376"/>
            <a:ext cx="3045798" cy="2853"/>
          </a:xfrm>
          <a:prstGeom prst="line">
            <a:avLst/>
          </a:prstGeom>
          <a:ln w="28575" cap="flat" cmpd="sng" algn="ctr">
            <a:solidFill>
              <a:schemeClr val="accent4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6200000" flipV="1">
            <a:off x="7497716" y="5922159"/>
            <a:ext cx="1352224" cy="7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4666039" y="4640931"/>
            <a:ext cx="1202674" cy="7564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236908" y="5246050"/>
            <a:ext cx="2936916" cy="0"/>
          </a:xfrm>
          <a:prstGeom prst="line">
            <a:avLst/>
          </a:prstGeom>
          <a:ln w="28575" cap="flat" cmpd="sng" algn="ctr">
            <a:solidFill>
              <a:schemeClr val="accent4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433663" y="2237666"/>
            <a:ext cx="0" cy="3747587"/>
          </a:xfrm>
          <a:prstGeom prst="line">
            <a:avLst/>
          </a:prstGeom>
          <a:ln w="57150" cap="flat" cmpd="sng" algn="ctr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 flipH="1" flipV="1">
            <a:off x="4433329" y="6313538"/>
            <a:ext cx="660316" cy="1"/>
          </a:xfrm>
          <a:prstGeom prst="line">
            <a:avLst/>
          </a:prstGeom>
          <a:ln w="57150" cap="flat" cmpd="sng" algn="ctr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16200000" flipV="1">
            <a:off x="6266614" y="6238049"/>
            <a:ext cx="811295" cy="1"/>
          </a:xfrm>
          <a:prstGeom prst="line">
            <a:avLst/>
          </a:prstGeom>
          <a:ln w="57150" cap="flat" cmpd="sng" algn="ctr">
            <a:solidFill>
              <a:srgbClr val="22A4B5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672261" y="5838113"/>
            <a:ext cx="860863" cy="1"/>
          </a:xfrm>
          <a:prstGeom prst="line">
            <a:avLst/>
          </a:prstGeom>
          <a:ln w="28575" cap="flat" cmpd="sng" algn="ctr">
            <a:solidFill>
              <a:srgbClr val="22A4B5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7529352" y="3500799"/>
            <a:ext cx="3772" cy="2325561"/>
          </a:xfrm>
          <a:prstGeom prst="line">
            <a:avLst/>
          </a:prstGeom>
          <a:ln w="57150" cap="flat" cmpd="sng" algn="ctr">
            <a:solidFill>
              <a:srgbClr val="22A4B5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4928544" y="3500799"/>
            <a:ext cx="2604580" cy="3203"/>
          </a:xfrm>
          <a:prstGeom prst="line">
            <a:avLst/>
          </a:prstGeom>
          <a:ln w="28575" cap="flat" cmpd="sng" algn="ctr">
            <a:solidFill>
              <a:srgbClr val="22A4B5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4876000" y="1293486"/>
            <a:ext cx="1" cy="2210516"/>
          </a:xfrm>
          <a:prstGeom prst="line">
            <a:avLst/>
          </a:prstGeom>
          <a:ln w="57150" cap="flat" cmpd="sng" algn="ctr">
            <a:solidFill>
              <a:srgbClr val="22A4B5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8084559" y="254076"/>
            <a:ext cx="0" cy="2933515"/>
          </a:xfrm>
          <a:prstGeom prst="line">
            <a:avLst/>
          </a:prstGeom>
          <a:ln w="57150" cap="flat" cmpd="sng" algn="ctr">
            <a:solidFill>
              <a:schemeClr val="accent1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390561" y="4932396"/>
            <a:ext cx="1439492" cy="0"/>
          </a:xfrm>
          <a:prstGeom prst="line">
            <a:avLst/>
          </a:prstGeom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5830053" y="4947016"/>
            <a:ext cx="2" cy="1696683"/>
          </a:xfrm>
          <a:prstGeom prst="line">
            <a:avLst/>
          </a:prstGeom>
          <a:ln w="57150" cap="flat" cmpd="sng" algn="ctr">
            <a:solidFill>
              <a:schemeClr val="accent1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V="1">
            <a:off x="3990534" y="1776970"/>
            <a:ext cx="921386" cy="10"/>
          </a:xfrm>
          <a:prstGeom prst="line">
            <a:avLst/>
          </a:prstGeom>
          <a:ln w="57150" cap="flat" cmpd="sng" algn="ctr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0800000" flipV="1">
            <a:off x="4451223" y="1327922"/>
            <a:ext cx="444375" cy="2"/>
          </a:xfrm>
          <a:prstGeom prst="line">
            <a:avLst/>
          </a:prstGeom>
          <a:ln w="57150" cap="flat" cmpd="sng" algn="ctr">
            <a:solidFill>
              <a:schemeClr val="accent6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 flipH="1" flipV="1">
            <a:off x="4270033" y="745074"/>
            <a:ext cx="967308" cy="19598"/>
          </a:xfrm>
          <a:prstGeom prst="line">
            <a:avLst/>
          </a:prstGeom>
          <a:ln w="57150" cap="flat" cmpd="sng" algn="ctr">
            <a:solidFill>
              <a:schemeClr val="accent6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4410987" y="2073915"/>
            <a:ext cx="1614584" cy="13579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10800000">
            <a:off x="4584888" y="1270061"/>
            <a:ext cx="652020" cy="1588"/>
          </a:xfrm>
          <a:prstGeom prst="line">
            <a:avLst/>
          </a:prstGeom>
          <a:ln w="57150" cap="flat" cmpd="sng" algn="ctr">
            <a:solidFill>
              <a:schemeClr val="accent6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5400000" flipH="1" flipV="1">
            <a:off x="4550408" y="1307096"/>
            <a:ext cx="67371" cy="1588"/>
          </a:xfrm>
          <a:prstGeom prst="line">
            <a:avLst/>
          </a:prstGeom>
          <a:ln w="57150" cap="flat" cmpd="sng" algn="ctr">
            <a:solidFill>
              <a:srgbClr val="F79646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4390561" y="2184194"/>
            <a:ext cx="121321" cy="127653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4028035" y="-72905"/>
            <a:ext cx="287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. Coalescent with trajectory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5151040" y="2824167"/>
            <a:ext cx="121321" cy="127653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808824" y="3409487"/>
            <a:ext cx="121321" cy="127653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4352889" y="3178884"/>
            <a:ext cx="3731670" cy="1588"/>
          </a:xfrm>
          <a:prstGeom prst="line">
            <a:avLst/>
          </a:prstGeom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4390559" y="3187591"/>
            <a:ext cx="2" cy="1744805"/>
          </a:xfrm>
          <a:prstGeom prst="line">
            <a:avLst/>
          </a:prstGeom>
          <a:ln w="57150" cap="flat" cmpd="sng" algn="ctr">
            <a:solidFill>
              <a:schemeClr val="accent1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8000908" y="3104283"/>
            <a:ext cx="121321" cy="127653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48499"/>
          <a:stretch/>
        </p:blipFill>
        <p:spPr>
          <a:xfrm>
            <a:off x="-372756" y="2628021"/>
            <a:ext cx="3920608" cy="141820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/>
          <a:srcRect l="51026"/>
          <a:stretch/>
        </p:blipFill>
        <p:spPr>
          <a:xfrm>
            <a:off x="952701" y="3926412"/>
            <a:ext cx="2904580" cy="11049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07075" y="1704692"/>
            <a:ext cx="305394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that </a:t>
            </a:r>
            <a:r>
              <a:rPr lang="en-US" dirty="0" err="1"/>
              <a:t>i</a:t>
            </a:r>
            <a:r>
              <a:rPr lang="en-US" dirty="0" smtClean="0"/>
              <a:t> out of k lineages are </a:t>
            </a:r>
            <a:r>
              <a:rPr lang="en-US" dirty="0" smtClean="0"/>
              <a:t>force to coalesce is binomial: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3385"/>
            <a:ext cx="4028035" cy="952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075" y="5443370"/>
            <a:ext cx="3346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Assuming that the all coalescence </a:t>
            </a:r>
          </a:p>
          <a:p>
            <a:r>
              <a:rPr lang="en-US" dirty="0"/>
              <a:t>h</a:t>
            </a:r>
            <a:r>
              <a:rPr lang="en-US" dirty="0" smtClean="0"/>
              <a:t>appens close to time 0, </a:t>
            </a:r>
            <a:r>
              <a:rPr lang="en-US" dirty="0" err="1" smtClean="0"/>
              <a:t>rN</a:t>
            </a:r>
            <a:r>
              <a:rPr lang="en-US" dirty="0" smtClean="0"/>
              <a:t> &gt;&gt;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37533" y="6329355"/>
            <a:ext cx="321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Symbol" charset="2"/>
                <a:cs typeface="Symbol" charset="2"/>
              </a:rPr>
              <a:t>t</a:t>
            </a:r>
            <a:endParaRPr lang="en-US" sz="2200" dirty="0">
              <a:latin typeface="Symbol" charset="2"/>
              <a:cs typeface="Symbol" charset="2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132067" y="950365"/>
            <a:ext cx="15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078777" y="895902"/>
            <a:ext cx="127512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73371" y="633082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Symbol" charset="2"/>
                <a:cs typeface="Symbol" charset="2"/>
              </a:rPr>
              <a:t>0</a:t>
            </a:r>
            <a:endParaRPr lang="en-US" sz="2200" dirty="0"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4218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2801"/>
            <a:ext cx="8229600" cy="1143000"/>
          </a:xfrm>
        </p:spPr>
        <p:txBody>
          <a:bodyPr/>
          <a:lstStyle/>
          <a:p>
            <a:r>
              <a:rPr lang="en-US" dirty="0" smtClean="0"/>
              <a:t>Simple trajectories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77109" y="3596772"/>
            <a:ext cx="264687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Also holds for other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rajectories </a:t>
            </a:r>
            <a:r>
              <a:rPr lang="en-US" sz="2400" dirty="0"/>
              <a:t>w</a:t>
            </a:r>
            <a:r>
              <a:rPr lang="en-US" sz="2400" dirty="0" smtClean="0"/>
              <a:t>hen </a:t>
            </a:r>
          </a:p>
          <a:p>
            <a:r>
              <a:rPr lang="en-US" sz="2400" dirty="0" smtClean="0"/>
              <a:t>r &gt;&gt; s</a:t>
            </a:r>
            <a:r>
              <a:rPr lang="en-US" sz="2400" baseline="-25000" dirty="0" smtClean="0"/>
              <a:t>2</a:t>
            </a: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90435" y="703098"/>
            <a:ext cx="7563952" cy="178510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Selected allele moves quickly from 1/2N to x in time </a:t>
            </a:r>
            <a:r>
              <a:rPr lang="en-US" sz="2200" dirty="0" err="1" smtClean="0"/>
              <a:t>t</a:t>
            </a:r>
            <a:r>
              <a:rPr lang="en-US" sz="2200" baseline="-25000" dirty="0" err="1" smtClean="0"/>
              <a:t>x</a:t>
            </a:r>
            <a:endParaRPr lang="en-US" sz="2400" dirty="0" smtClean="0"/>
          </a:p>
          <a:p>
            <a:endParaRPr lang="en-US" sz="2200" dirty="0" smtClean="0"/>
          </a:p>
          <a:p>
            <a:r>
              <a:rPr lang="en-US" sz="2200" dirty="0" smtClean="0"/>
              <a:t>Then </a:t>
            </a:r>
            <a:r>
              <a:rPr lang="en-US" sz="2200" dirty="0">
                <a:solidFill>
                  <a:srgbClr val="00FF00"/>
                </a:solidFill>
              </a:rPr>
              <a:t>stays at </a:t>
            </a:r>
            <a:r>
              <a:rPr lang="en-US" sz="2200" dirty="0" smtClean="0">
                <a:solidFill>
                  <a:srgbClr val="00FF00"/>
                </a:solidFill>
              </a:rPr>
              <a:t>x,</a:t>
            </a:r>
            <a:r>
              <a:rPr lang="en-US" sz="2200" dirty="0" smtClean="0"/>
              <a:t> or goes to </a:t>
            </a:r>
            <a:r>
              <a:rPr lang="en-US" sz="2200" dirty="0" smtClean="0">
                <a:solidFill>
                  <a:srgbClr val="FF0000"/>
                </a:solidFill>
              </a:rPr>
              <a:t>fixation</a:t>
            </a:r>
            <a:r>
              <a:rPr lang="en-US" sz="2200" dirty="0" smtClean="0"/>
              <a:t>, or </a:t>
            </a:r>
            <a:r>
              <a:rPr lang="en-US" sz="2200" dirty="0" smtClean="0">
                <a:solidFill>
                  <a:srgbClr val="0000FF"/>
                </a:solidFill>
              </a:rPr>
              <a:t>loss</a:t>
            </a:r>
            <a:r>
              <a:rPr lang="en-US" sz="2200" dirty="0" smtClean="0"/>
              <a:t> on a slower time-scale </a:t>
            </a:r>
          </a:p>
          <a:p>
            <a:r>
              <a:rPr lang="en-US" sz="2200" dirty="0" smtClean="0"/>
              <a:t>(e.g. with selection coefficient s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, -s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, or 0 respectively)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966" t="11812"/>
          <a:stretch/>
        </p:blipFill>
        <p:spPr>
          <a:xfrm>
            <a:off x="236730" y="2488202"/>
            <a:ext cx="5091124" cy="394961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71" y="2952906"/>
            <a:ext cx="2057400" cy="48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7605" y="6034616"/>
            <a:ext cx="741359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0  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x</a:t>
            </a:r>
            <a:endParaRPr lang="en-US" sz="24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5025500" y="6012821"/>
            <a:ext cx="332593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endParaRPr lang="en-US" sz="2400" dirty="0">
              <a:latin typeface="Symbol" charset="2"/>
              <a:cs typeface="Symbol" charset="2"/>
            </a:endParaRPr>
          </a:p>
        </p:txBody>
      </p:sp>
      <p:pic>
        <p:nvPicPr>
          <p:cNvPr id="9" name="Picture 8" descr="partial_sweep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4" t="71149" b="24738"/>
          <a:stretch/>
        </p:blipFill>
        <p:spPr>
          <a:xfrm>
            <a:off x="4894301" y="4958548"/>
            <a:ext cx="10510316" cy="1060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56962"/>
          <a:stretch/>
        </p:blipFill>
        <p:spPr>
          <a:xfrm>
            <a:off x="5418573" y="5157438"/>
            <a:ext cx="1156649" cy="7899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06198" y="551815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9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598"/>
          <a:stretch/>
        </p:blipFill>
        <p:spPr>
          <a:xfrm>
            <a:off x="120964" y="0"/>
            <a:ext cx="4294163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5865" t="50842"/>
          <a:stretch/>
        </p:blipFill>
        <p:spPr>
          <a:xfrm>
            <a:off x="4740619" y="3256777"/>
            <a:ext cx="4433621" cy="3699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3296" r="33905" b="49159"/>
          <a:stretch/>
        </p:blipFill>
        <p:spPr>
          <a:xfrm>
            <a:off x="4808251" y="-210947"/>
            <a:ext cx="4097599" cy="36801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88165" y="1246408"/>
            <a:ext cx="17556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x</a:t>
            </a:r>
            <a:r>
              <a:rPr lang="en-US" sz="2000" dirty="0" smtClean="0"/>
              <a:t>=</a:t>
            </a:r>
            <a:r>
              <a:rPr lang="en-US" sz="2000" dirty="0" smtClean="0"/>
              <a:t>0.4</a:t>
            </a:r>
          </a:p>
          <a:p>
            <a:r>
              <a:rPr lang="en-US" sz="2000" dirty="0" err="1" smtClean="0"/>
              <a:t>t</a:t>
            </a:r>
            <a:r>
              <a:rPr lang="en-US" sz="2000" baseline="-25000" dirty="0" err="1" smtClean="0"/>
              <a:t>x</a:t>
            </a:r>
            <a:r>
              <a:rPr lang="en-US" sz="2000" dirty="0" smtClean="0"/>
              <a:t> /2N = 0.0053</a:t>
            </a:r>
          </a:p>
          <a:p>
            <a:r>
              <a:rPr lang="en-US" sz="2000" dirty="0" smtClean="0">
                <a:latin typeface="Symbol" charset="2"/>
                <a:cs typeface="Symbol" charset="2"/>
              </a:rPr>
              <a:t>t</a:t>
            </a:r>
            <a:r>
              <a:rPr lang="en-US" sz="2000" dirty="0" smtClean="0"/>
              <a:t>/2N = 0.05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667186" y="4966705"/>
            <a:ext cx="188564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x</a:t>
            </a:r>
            <a:r>
              <a:rPr lang="en-US" sz="2000" dirty="0" smtClean="0"/>
              <a:t>=</a:t>
            </a:r>
            <a:r>
              <a:rPr lang="en-US" sz="2000" dirty="0" smtClean="0"/>
              <a:t>0.8</a:t>
            </a:r>
          </a:p>
          <a:p>
            <a:r>
              <a:rPr lang="en-US" sz="2000" dirty="0" err="1" smtClean="0"/>
              <a:t>t</a:t>
            </a:r>
            <a:r>
              <a:rPr lang="en-US" sz="2000" baseline="-25000" dirty="0" err="1" smtClean="0"/>
              <a:t>x</a:t>
            </a:r>
            <a:r>
              <a:rPr lang="en-US" sz="2000" dirty="0" smtClean="0"/>
              <a:t> /2N = 0.00053</a:t>
            </a:r>
          </a:p>
          <a:p>
            <a:r>
              <a:rPr lang="en-US" sz="2000" dirty="0" smtClean="0">
                <a:latin typeface="Symbol" charset="2"/>
                <a:cs typeface="Symbol" charset="2"/>
              </a:rPr>
              <a:t>t</a:t>
            </a:r>
            <a:r>
              <a:rPr lang="en-US" sz="2000" dirty="0" smtClean="0"/>
              <a:t>/2N = </a:t>
            </a:r>
            <a:r>
              <a:rPr lang="en-US" sz="2000" dirty="0" smtClean="0"/>
              <a:t>0.05</a:t>
            </a:r>
          </a:p>
          <a:p>
            <a:r>
              <a:rPr lang="en-US" sz="2000" dirty="0"/>
              <a:t>T/2N = 0.02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004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4118179" y="254076"/>
            <a:ext cx="4362619" cy="6319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weep_for_carto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0" t="14862" r="8513" b="17132"/>
          <a:stretch/>
        </p:blipFill>
        <p:spPr>
          <a:xfrm rot="5400000" flipH="1">
            <a:off x="3414231" y="1507436"/>
            <a:ext cx="5788891" cy="43442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743888" y="5983380"/>
            <a:ext cx="1689775" cy="1876"/>
          </a:xfrm>
          <a:prstGeom prst="line">
            <a:avLst/>
          </a:prstGeom>
          <a:ln w="28575" cap="flat" cmpd="sng" algn="ctr">
            <a:solidFill>
              <a:schemeClr val="accent2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530103" y="2887997"/>
            <a:ext cx="3046984" cy="4807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470817" y="2237666"/>
            <a:ext cx="1962846" cy="4695"/>
          </a:xfrm>
          <a:prstGeom prst="line">
            <a:avLst/>
          </a:prstGeom>
          <a:ln w="28575" cap="flat" cmpd="sng" algn="ctr">
            <a:solidFill>
              <a:schemeClr val="accent2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211488" y="2887994"/>
            <a:ext cx="3099119" cy="2852"/>
          </a:xfrm>
          <a:prstGeom prst="line">
            <a:avLst/>
          </a:prstGeom>
          <a:ln w="28575" cap="flat" cmpd="sng" algn="ctr">
            <a:solidFill>
              <a:schemeClr val="accent4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7732910" y="3465686"/>
            <a:ext cx="1155381" cy="2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72361" y="4043376"/>
            <a:ext cx="3045798" cy="2853"/>
          </a:xfrm>
          <a:prstGeom prst="line">
            <a:avLst/>
          </a:prstGeom>
          <a:ln w="28575" cap="flat" cmpd="sng" algn="ctr">
            <a:solidFill>
              <a:schemeClr val="accent4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6200000" flipV="1">
            <a:off x="7497716" y="5922159"/>
            <a:ext cx="1352224" cy="7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4666039" y="4640931"/>
            <a:ext cx="1202674" cy="7564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236908" y="5246050"/>
            <a:ext cx="2936916" cy="0"/>
          </a:xfrm>
          <a:prstGeom prst="line">
            <a:avLst/>
          </a:prstGeom>
          <a:ln w="28575" cap="flat" cmpd="sng" algn="ctr">
            <a:solidFill>
              <a:schemeClr val="accent4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433663" y="2237666"/>
            <a:ext cx="0" cy="3747587"/>
          </a:xfrm>
          <a:prstGeom prst="line">
            <a:avLst/>
          </a:prstGeom>
          <a:ln w="57150" cap="flat" cmpd="sng" algn="ctr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 flipH="1" flipV="1">
            <a:off x="4433329" y="6313538"/>
            <a:ext cx="660316" cy="1"/>
          </a:xfrm>
          <a:prstGeom prst="line">
            <a:avLst/>
          </a:prstGeom>
          <a:ln w="57150" cap="flat" cmpd="sng" algn="ctr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16200000" flipV="1">
            <a:off x="6266614" y="6238049"/>
            <a:ext cx="811295" cy="1"/>
          </a:xfrm>
          <a:prstGeom prst="line">
            <a:avLst/>
          </a:prstGeom>
          <a:ln w="57150" cap="flat" cmpd="sng" algn="ctr">
            <a:solidFill>
              <a:srgbClr val="22A4B5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672261" y="5838113"/>
            <a:ext cx="860863" cy="1"/>
          </a:xfrm>
          <a:prstGeom prst="line">
            <a:avLst/>
          </a:prstGeom>
          <a:ln w="28575" cap="flat" cmpd="sng" algn="ctr">
            <a:solidFill>
              <a:srgbClr val="22A4B5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7529352" y="3500799"/>
            <a:ext cx="3772" cy="2325561"/>
          </a:xfrm>
          <a:prstGeom prst="line">
            <a:avLst/>
          </a:prstGeom>
          <a:ln w="57150" cap="flat" cmpd="sng" algn="ctr">
            <a:solidFill>
              <a:srgbClr val="22A4B5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4928544" y="3500799"/>
            <a:ext cx="2604580" cy="3203"/>
          </a:xfrm>
          <a:prstGeom prst="line">
            <a:avLst/>
          </a:prstGeom>
          <a:ln w="28575" cap="flat" cmpd="sng" algn="ctr">
            <a:solidFill>
              <a:srgbClr val="22A4B5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4876000" y="1293486"/>
            <a:ext cx="1" cy="2210516"/>
          </a:xfrm>
          <a:prstGeom prst="line">
            <a:avLst/>
          </a:prstGeom>
          <a:ln w="57150" cap="flat" cmpd="sng" algn="ctr">
            <a:solidFill>
              <a:srgbClr val="22A4B5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8084559" y="254076"/>
            <a:ext cx="0" cy="2933515"/>
          </a:xfrm>
          <a:prstGeom prst="line">
            <a:avLst/>
          </a:prstGeom>
          <a:ln w="57150" cap="flat" cmpd="sng" algn="ctr">
            <a:solidFill>
              <a:schemeClr val="accent1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390561" y="4932396"/>
            <a:ext cx="1439492" cy="0"/>
          </a:xfrm>
          <a:prstGeom prst="line">
            <a:avLst/>
          </a:prstGeom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5830053" y="4947016"/>
            <a:ext cx="2" cy="1696683"/>
          </a:xfrm>
          <a:prstGeom prst="line">
            <a:avLst/>
          </a:prstGeom>
          <a:ln w="57150" cap="flat" cmpd="sng" algn="ctr">
            <a:solidFill>
              <a:schemeClr val="accent1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V="1">
            <a:off x="3990534" y="1776970"/>
            <a:ext cx="921386" cy="10"/>
          </a:xfrm>
          <a:prstGeom prst="line">
            <a:avLst/>
          </a:prstGeom>
          <a:ln w="57150" cap="flat" cmpd="sng" algn="ctr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0800000" flipV="1">
            <a:off x="4451223" y="1327922"/>
            <a:ext cx="444375" cy="2"/>
          </a:xfrm>
          <a:prstGeom prst="line">
            <a:avLst/>
          </a:prstGeom>
          <a:ln w="57150" cap="flat" cmpd="sng" algn="ctr">
            <a:solidFill>
              <a:schemeClr val="accent6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 flipH="1" flipV="1">
            <a:off x="4270033" y="745074"/>
            <a:ext cx="967308" cy="19598"/>
          </a:xfrm>
          <a:prstGeom prst="line">
            <a:avLst/>
          </a:prstGeom>
          <a:ln w="57150" cap="flat" cmpd="sng" algn="ctr">
            <a:solidFill>
              <a:schemeClr val="accent6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4410987" y="2073915"/>
            <a:ext cx="1614584" cy="13579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10800000">
            <a:off x="4584888" y="1270061"/>
            <a:ext cx="652020" cy="1588"/>
          </a:xfrm>
          <a:prstGeom prst="line">
            <a:avLst/>
          </a:prstGeom>
          <a:ln w="57150" cap="flat" cmpd="sng" algn="ctr">
            <a:solidFill>
              <a:schemeClr val="accent6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rot="5400000" flipH="1" flipV="1">
            <a:off x="4550408" y="1307096"/>
            <a:ext cx="67371" cy="1588"/>
          </a:xfrm>
          <a:prstGeom prst="line">
            <a:avLst/>
          </a:prstGeom>
          <a:ln w="57150" cap="flat" cmpd="sng" algn="ctr">
            <a:solidFill>
              <a:srgbClr val="F79646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4390561" y="2184194"/>
            <a:ext cx="121321" cy="127653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68314" y="-84220"/>
            <a:ext cx="308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. Multiple mergers coalescent</a:t>
            </a:r>
            <a:endParaRPr 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4028035" y="-72905"/>
            <a:ext cx="287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. Coalescent with trajectory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4132067" y="950365"/>
            <a:ext cx="15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78777" y="895902"/>
            <a:ext cx="127512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5151040" y="2824167"/>
            <a:ext cx="121321" cy="127653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808824" y="3409487"/>
            <a:ext cx="121321" cy="127653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4352889" y="3178884"/>
            <a:ext cx="3731670" cy="1588"/>
          </a:xfrm>
          <a:prstGeom prst="line">
            <a:avLst/>
          </a:prstGeom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4390559" y="3187591"/>
            <a:ext cx="2" cy="1744805"/>
          </a:xfrm>
          <a:prstGeom prst="line">
            <a:avLst/>
          </a:prstGeom>
          <a:ln w="57150" cap="flat" cmpd="sng" algn="ctr">
            <a:solidFill>
              <a:schemeClr val="accent1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2041300" y="3123103"/>
            <a:ext cx="0" cy="3520596"/>
          </a:xfrm>
          <a:prstGeom prst="line">
            <a:avLst/>
          </a:prstGeom>
          <a:ln w="50800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1396148" y="3123103"/>
            <a:ext cx="0" cy="2227270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995274" y="340608"/>
            <a:ext cx="0" cy="396631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597367" y="3123103"/>
            <a:ext cx="3765" cy="3468038"/>
          </a:xfrm>
          <a:prstGeom prst="line">
            <a:avLst/>
          </a:prstGeom>
          <a:ln w="50800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48" idx="6"/>
          </p:cNvCxnSpPr>
          <p:nvPr/>
        </p:nvCxnSpPr>
        <p:spPr>
          <a:xfrm flipH="1">
            <a:off x="530103" y="3116646"/>
            <a:ext cx="1573910" cy="6457"/>
          </a:xfrm>
          <a:prstGeom prst="line">
            <a:avLst/>
          </a:prstGeom>
          <a:ln w="508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1376616" y="340608"/>
            <a:ext cx="1" cy="2758851"/>
          </a:xfrm>
          <a:prstGeom prst="line">
            <a:avLst/>
          </a:prstGeom>
          <a:ln w="508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1982692" y="3052819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318001" y="3059938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928432" y="3065819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397" y="3065290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476488" y="4306917"/>
            <a:ext cx="0" cy="2325726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385675" y="4306917"/>
            <a:ext cx="4" cy="2336782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346762" y="4277902"/>
            <a:ext cx="1129886" cy="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147443" y="4277902"/>
            <a:ext cx="4" cy="2365797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2788010" y="4306918"/>
            <a:ext cx="4" cy="2336781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983587" y="5346723"/>
            <a:ext cx="759217" cy="1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1742804" y="5350374"/>
            <a:ext cx="0" cy="1282269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000607" y="5346724"/>
            <a:ext cx="0" cy="1262090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2943119" y="2026401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318508" y="2002959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435281" y="4236633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2731514" y="4243752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323488" y="4249104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099231" y="4233678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337099" y="4232189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532137" y="4229234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998434" y="4230183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3551311" y="3368742"/>
            <a:ext cx="585250" cy="32052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3551311" y="271219"/>
            <a:ext cx="582344" cy="2619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Lightning Bolt 5"/>
          <p:cNvSpPr/>
          <p:nvPr/>
        </p:nvSpPr>
        <p:spPr>
          <a:xfrm>
            <a:off x="-11732" y="4002402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Lightning Bolt 90"/>
          <p:cNvSpPr/>
          <p:nvPr/>
        </p:nvSpPr>
        <p:spPr>
          <a:xfrm>
            <a:off x="-16353" y="2889608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Lightning Bolt 93"/>
          <p:cNvSpPr/>
          <p:nvPr/>
        </p:nvSpPr>
        <p:spPr>
          <a:xfrm>
            <a:off x="-7348" y="1751327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1376616" y="340608"/>
            <a:ext cx="1651662" cy="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8000908" y="3104283"/>
            <a:ext cx="121321" cy="127653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3773371" y="633082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Symbol" charset="2"/>
                <a:cs typeface="Symbol" charset="2"/>
              </a:rPr>
              <a:t>0</a:t>
            </a:r>
            <a:endParaRPr lang="en-US" sz="2200" dirty="0"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649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8926" y="-3690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Recurrent sweep process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878" y="1099096"/>
            <a:ext cx="9348227" cy="5448647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Calibri"/>
              </a:rPr>
              <a:t>Assume Neutral </a:t>
            </a:r>
            <a:r>
              <a:rPr lang="en-US" dirty="0" smtClean="0">
                <a:cs typeface="Calibri"/>
              </a:rPr>
              <a:t>pairwise rate </a:t>
            </a:r>
            <a:r>
              <a:rPr lang="en-US" dirty="0">
                <a:cs typeface="Calibri"/>
              </a:rPr>
              <a:t>of coalescence: 1/(2N</a:t>
            </a:r>
            <a:r>
              <a:rPr lang="en-US" dirty="0" smtClean="0">
                <a:cs typeface="Calibri"/>
              </a:rPr>
              <a:t>)</a:t>
            </a:r>
            <a:endParaRPr lang="en-US" dirty="0" smtClean="0"/>
          </a:p>
          <a:p>
            <a:r>
              <a:rPr lang="en-US" dirty="0" smtClean="0"/>
              <a:t>Sweeps happen at rate </a:t>
            </a:r>
            <a:r>
              <a:rPr lang="en-US" dirty="0" smtClean="0">
                <a:latin typeface="Symbol" charset="2"/>
                <a:cs typeface="Symbol" charset="2"/>
              </a:rPr>
              <a:t>n </a:t>
            </a:r>
          </a:p>
          <a:p>
            <a:r>
              <a:rPr lang="en-US" dirty="0" smtClean="0"/>
              <a:t>At a fixed position, with constant q</a:t>
            </a:r>
            <a:endParaRPr lang="en-US" baseline="30000" dirty="0" smtClean="0">
              <a:latin typeface="Calibri"/>
              <a:cs typeface="Calibri"/>
            </a:endParaRPr>
          </a:p>
          <a:p>
            <a:r>
              <a:rPr lang="en-US" dirty="0" smtClean="0">
                <a:cs typeface="Calibri"/>
              </a:rPr>
              <a:t>Total </a:t>
            </a:r>
            <a:r>
              <a:rPr lang="en-US" dirty="0">
                <a:cs typeface="Calibri"/>
              </a:rPr>
              <a:t>rate of </a:t>
            </a:r>
            <a:r>
              <a:rPr lang="en-US" dirty="0" smtClean="0">
                <a:cs typeface="Calibri"/>
              </a:rPr>
              <a:t>coalescence of </a:t>
            </a:r>
            <a:r>
              <a:rPr lang="en-US" dirty="0" err="1" smtClean="0">
                <a:cs typeface="Calibri"/>
              </a:rPr>
              <a:t>i</a:t>
            </a:r>
            <a:r>
              <a:rPr lang="en-US" dirty="0" smtClean="0">
                <a:cs typeface="Calibri"/>
              </a:rPr>
              <a:t> out of k:</a:t>
            </a:r>
            <a:endParaRPr lang="en-US" dirty="0"/>
          </a:p>
        </p:txBody>
      </p:sp>
      <p:pic>
        <p:nvPicPr>
          <p:cNvPr id="10" name="Content Placeholder 3" descr="ex_recurr_lost.eps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8" b="7696"/>
          <a:stretch/>
        </p:blipFill>
        <p:spPr>
          <a:xfrm>
            <a:off x="9144000" y="1811199"/>
            <a:ext cx="6313572" cy="344177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" name="Straight Connector 10"/>
          <p:cNvCxnSpPr/>
          <p:nvPr/>
        </p:nvCxnSpPr>
        <p:spPr>
          <a:xfrm flipV="1">
            <a:off x="5722527" y="760644"/>
            <a:ext cx="2585571" cy="15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97099" y="700172"/>
            <a:ext cx="0" cy="134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ightning Bolt 12"/>
          <p:cNvSpPr/>
          <p:nvPr/>
        </p:nvSpPr>
        <p:spPr>
          <a:xfrm>
            <a:off x="7098474" y="562704"/>
            <a:ext cx="378008" cy="33212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/>
          <p:cNvSpPr/>
          <p:nvPr/>
        </p:nvSpPr>
        <p:spPr>
          <a:xfrm>
            <a:off x="7061870" y="238037"/>
            <a:ext cx="378008" cy="33212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ghtning Bolt 15"/>
          <p:cNvSpPr/>
          <p:nvPr/>
        </p:nvSpPr>
        <p:spPr>
          <a:xfrm>
            <a:off x="7025266" y="-24980"/>
            <a:ext cx="378008" cy="33212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3078" r="22165"/>
          <a:stretch/>
        </p:blipFill>
        <p:spPr>
          <a:xfrm>
            <a:off x="4037123" y="4957847"/>
            <a:ext cx="2154136" cy="1257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r="67189"/>
          <a:stretch/>
        </p:blipFill>
        <p:spPr>
          <a:xfrm>
            <a:off x="2033841" y="4928831"/>
            <a:ext cx="2033512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63" y="3572287"/>
            <a:ext cx="7607300" cy="134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1549" y="6425241"/>
            <a:ext cx="504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Inspired by Gillespie ‘00, </a:t>
            </a:r>
            <a:r>
              <a:rPr lang="en-US" dirty="0" err="1" smtClean="0"/>
              <a:t>Durrett</a:t>
            </a:r>
            <a:r>
              <a:rPr lang="en-US" dirty="0" smtClean="0"/>
              <a:t> &amp; </a:t>
            </a:r>
            <a:r>
              <a:rPr lang="en-US" dirty="0" err="1" smtClean="0"/>
              <a:t>Schweinsberg</a:t>
            </a:r>
            <a:r>
              <a:rPr lang="en-US" dirty="0" smtClean="0"/>
              <a:t> 05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3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curr_pi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9" r="33705"/>
          <a:stretch/>
        </p:blipFill>
        <p:spPr>
          <a:xfrm>
            <a:off x="1149143" y="1911710"/>
            <a:ext cx="7684413" cy="48831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956" y="1270402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our simple approximation</a:t>
            </a:r>
            <a:endParaRPr lang="en-US" sz="2400" dirty="0"/>
          </a:p>
        </p:txBody>
      </p:sp>
      <p:pic>
        <p:nvPicPr>
          <p:cNvPr id="4" name="Picture 3" descr="partial_sweep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9" t="58267" r="43019" b="38719"/>
          <a:stretch/>
        </p:blipFill>
        <p:spPr>
          <a:xfrm>
            <a:off x="4157395" y="1126931"/>
            <a:ext cx="2708818" cy="8465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2809" y="3408410"/>
            <a:ext cx="2090747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l-GR" sz="2400" dirty="0">
                <a:solidFill>
                  <a:srgbClr val="FF0000"/>
                </a:solidFill>
              </a:rPr>
              <a:t>4Nν=1,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l-GR" sz="2400" dirty="0">
                <a:solidFill>
                  <a:srgbClr val="008000"/>
                </a:solidFill>
              </a:rPr>
              <a:t>4Nν=</a:t>
            </a:r>
            <a:r>
              <a:rPr lang="el-GR" sz="2400" dirty="0" smtClean="0">
                <a:solidFill>
                  <a:srgbClr val="008000"/>
                </a:solidFill>
              </a:rPr>
              <a:t>2</a:t>
            </a:r>
            <a:endParaRPr lang="en-US" sz="2400" dirty="0" smtClean="0">
              <a:solidFill>
                <a:srgbClr val="008000"/>
              </a:solidFill>
            </a:endParaRPr>
          </a:p>
          <a:p>
            <a:r>
              <a:rPr lang="el-GR" sz="2400" dirty="0">
                <a:solidFill>
                  <a:srgbClr val="3366FF"/>
                </a:solidFill>
              </a:rPr>
              <a:t>4Nν=</a:t>
            </a:r>
            <a:r>
              <a:rPr lang="el-GR" sz="2400" dirty="0" smtClean="0">
                <a:solidFill>
                  <a:srgbClr val="3366FF"/>
                </a:solidFill>
              </a:rPr>
              <a:t>4</a:t>
            </a:r>
            <a:endParaRPr lang="en-US" sz="2400" dirty="0" smtClean="0">
              <a:solidFill>
                <a:srgbClr val="3366FF"/>
              </a:solidFill>
            </a:endParaRPr>
          </a:p>
          <a:p>
            <a:r>
              <a:rPr lang="en-US" sz="2400" dirty="0" smtClean="0"/>
              <a:t>Approx.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93004" y="4978070"/>
            <a:ext cx="2986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Recurrent </a:t>
            </a:r>
            <a:r>
              <a:rPr lang="en-US" sz="2400" dirty="0" smtClean="0"/>
              <a:t>step</a:t>
            </a:r>
            <a:r>
              <a:rPr lang="en-US" sz="2400" dirty="0" smtClean="0"/>
              <a:t> </a:t>
            </a:r>
            <a:r>
              <a:rPr lang="en-US" sz="2400" dirty="0" err="1" smtClean="0"/>
              <a:t>traj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Recurrent </a:t>
            </a:r>
            <a:r>
              <a:rPr lang="en-US" sz="2400" dirty="0" smtClean="0"/>
              <a:t>top hat</a:t>
            </a:r>
            <a:r>
              <a:rPr lang="en-US" sz="2400" dirty="0" smtClean="0"/>
              <a:t> </a:t>
            </a:r>
            <a:r>
              <a:rPr lang="en-US" sz="2400" dirty="0" err="1" smtClean="0"/>
              <a:t>traj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621769" y="5614635"/>
            <a:ext cx="25903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42136" y="5258491"/>
            <a:ext cx="25903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66325" y="1805884"/>
            <a:ext cx="11843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dirty="0" smtClean="0"/>
              <a:t>=0.8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0" y="40119"/>
            <a:ext cx="3759200" cy="1104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r="69431"/>
          <a:stretch/>
        </p:blipFill>
        <p:spPr>
          <a:xfrm rot="16200000">
            <a:off x="74484" y="3408409"/>
            <a:ext cx="1149141" cy="1104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609152" y="3488347"/>
            <a:ext cx="49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9632" y="612639"/>
            <a:ext cx="49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0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Genome-wide evidence for hitchhiking</a:t>
            </a:r>
          </a:p>
          <a:p>
            <a:r>
              <a:rPr lang="en-US" dirty="0" smtClean="0"/>
              <a:t>Multiple merger coalescent of full sweeps</a:t>
            </a:r>
          </a:p>
          <a:p>
            <a:r>
              <a:rPr lang="en-US" dirty="0" smtClean="0"/>
              <a:t>A multiple merger model of recurrent partial sweeps </a:t>
            </a:r>
          </a:p>
          <a:p>
            <a:r>
              <a:rPr lang="en-US" dirty="0" smtClean="0"/>
              <a:t>A simultaneous multiple merger model of recurrent soft sweeps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8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nst_q_pi_vs_freq_spe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0" y="-564878"/>
            <a:ext cx="7955711" cy="755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1406655" y="2724777"/>
            <a:ext cx="4066801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Fraction of singleton sites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708594" y="4747120"/>
            <a:ext cx="5972517" cy="99780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87664" y="6376639"/>
            <a:ext cx="252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Relative level of diversity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28898" y="597936"/>
            <a:ext cx="7791802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mssel</a:t>
            </a:r>
            <a:r>
              <a:rPr lang="en-US" sz="2400" dirty="0" smtClean="0"/>
              <a:t> for recurrent </a:t>
            </a:r>
            <a:r>
              <a:rPr lang="en-US" sz="2400" dirty="0" smtClean="0"/>
              <a:t>top-hat</a:t>
            </a:r>
            <a:r>
              <a:rPr lang="en-US" sz="2400" dirty="0" smtClean="0"/>
              <a:t> </a:t>
            </a:r>
            <a:r>
              <a:rPr lang="en-US" sz="2400" dirty="0" smtClean="0"/>
              <a:t>trajectories for 20 sequences</a:t>
            </a:r>
          </a:p>
          <a:p>
            <a:r>
              <a:rPr lang="en-US" sz="2400" dirty="0" smtClean="0"/>
              <a:t>2 r/s log(2N) = y</a:t>
            </a:r>
            <a:r>
              <a:rPr lang="en-US" sz="2400" dirty="0"/>
              <a:t>= 0.61</a:t>
            </a:r>
            <a:endParaRPr lang="en-US" sz="2400" dirty="0" smtClean="0"/>
          </a:p>
          <a:p>
            <a:r>
              <a:rPr lang="en-US" sz="2400" dirty="0" smtClean="0"/>
              <a:t>Calculate for partial sweep coalescent q = x e</a:t>
            </a:r>
            <a:r>
              <a:rPr lang="en-US" sz="2400" baseline="30000" dirty="0" smtClean="0"/>
              <a:t>-y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1487" y="2757364"/>
            <a:ext cx="678517" cy="17187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2400" baseline="30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621667" y="3221579"/>
            <a:ext cx="4518560" cy="31647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074" y="6390094"/>
            <a:ext cx="5730592" cy="36875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93651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214" y="3962657"/>
            <a:ext cx="9108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</a:t>
            </a:r>
            <a:r>
              <a:rPr lang="en-US" sz="2400" dirty="0" err="1" smtClean="0"/>
              <a:t>J</a:t>
            </a:r>
            <a:r>
              <a:rPr lang="en-US" sz="2400" baseline="-25000" dirty="0" err="1" smtClean="0"/>
              <a:t>k,i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depend only on the form taken by trajectories</a:t>
            </a:r>
          </a:p>
          <a:p>
            <a:r>
              <a:rPr lang="en-US" sz="2400" dirty="0" smtClean="0"/>
              <a:t>So rate of coalescence controlled by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E.g. for our simple trajectory </a:t>
            </a:r>
            <a:r>
              <a:rPr lang="en-US" sz="2400" dirty="0" err="1" smtClean="0"/>
              <a:t>J</a:t>
            </a:r>
            <a:r>
              <a:rPr lang="en-US" sz="2400" baseline="-25000" dirty="0" err="1" smtClean="0"/>
              <a:t>k,i</a:t>
            </a:r>
            <a:r>
              <a:rPr lang="en-US" sz="2400" dirty="0" smtClean="0"/>
              <a:t> </a:t>
            </a:r>
            <a:r>
              <a:rPr lang="en-US" sz="2400" dirty="0"/>
              <a:t>is a function of x (freq. sweeps achieve)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nd so number </a:t>
            </a:r>
            <a:r>
              <a:rPr lang="en-US" sz="2400" dirty="0" smtClean="0"/>
              <a:t>of lineages forced to coalesce by x (or distribution on x).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7496"/>
          <a:stretch/>
        </p:blipFill>
        <p:spPr>
          <a:xfrm>
            <a:off x="1420668" y="1450314"/>
            <a:ext cx="2266246" cy="116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55807" t="20877" r="12357" b="30597"/>
          <a:stretch/>
        </p:blipFill>
        <p:spPr>
          <a:xfrm>
            <a:off x="4267369" y="1581707"/>
            <a:ext cx="2261217" cy="5379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0165" y="504489"/>
            <a:ext cx="78658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dirty="0" smtClean="0"/>
              <a:t>omogeneous sweeps at rate </a:t>
            </a:r>
            <a:r>
              <a:rPr lang="en-US" sz="2400" dirty="0" err="1" smtClean="0">
                <a:latin typeface="Symbol" charset="2"/>
                <a:cs typeface="Symbol" charset="2"/>
              </a:rPr>
              <a:t>n</a:t>
            </a:r>
            <a:r>
              <a:rPr lang="en-US" sz="2400" baseline="-25000" dirty="0" err="1" smtClean="0"/>
              <a:t>BP</a:t>
            </a:r>
            <a:r>
              <a:rPr lang="en-US" sz="2400" dirty="0" smtClean="0"/>
              <a:t> </a:t>
            </a:r>
            <a:r>
              <a:rPr lang="en-US" sz="2400" dirty="0" smtClean="0"/>
              <a:t>,recombination at rate </a:t>
            </a:r>
            <a:r>
              <a:rPr lang="en-US" sz="2400" dirty="0" err="1" smtClean="0"/>
              <a:t>r</a:t>
            </a:r>
            <a:r>
              <a:rPr lang="en-US" sz="2400" baseline="-25000" dirty="0" err="1" smtClean="0"/>
              <a:t>BP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Then </a:t>
            </a:r>
            <a:r>
              <a:rPr lang="en-US" sz="2400" dirty="0" err="1"/>
              <a:t>i</a:t>
            </a:r>
            <a:r>
              <a:rPr lang="en-US" sz="2400" dirty="0"/>
              <a:t> out of k lineages coalesce at rate:</a:t>
            </a:r>
          </a:p>
          <a:p>
            <a:endParaRPr lang="en-US" sz="2400" baseline="-25000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63" y="4423090"/>
            <a:ext cx="624417" cy="69166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732480" y="336322"/>
            <a:ext cx="2585571" cy="15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035219" y="269231"/>
            <a:ext cx="0" cy="134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ightning Bolt 8"/>
          <p:cNvSpPr/>
          <p:nvPr/>
        </p:nvSpPr>
        <p:spPr>
          <a:xfrm>
            <a:off x="7297431" y="101186"/>
            <a:ext cx="378008" cy="33212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/>
          <p:cNvSpPr/>
          <p:nvPr/>
        </p:nvSpPr>
        <p:spPr>
          <a:xfrm>
            <a:off x="6150578" y="126565"/>
            <a:ext cx="378008" cy="33212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/>
          <p:cNvSpPr/>
          <p:nvPr/>
        </p:nvSpPr>
        <p:spPr>
          <a:xfrm>
            <a:off x="7887623" y="104198"/>
            <a:ext cx="378008" cy="33212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668" y="2750105"/>
            <a:ext cx="6528586" cy="95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5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528" y="4767365"/>
            <a:ext cx="7332728" cy="207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 our simple partial sweep model: J</a:t>
            </a:r>
            <a:r>
              <a:rPr lang="en-US" sz="2400" baseline="-25000" dirty="0"/>
              <a:t>2,2</a:t>
            </a:r>
            <a:r>
              <a:rPr lang="en-US" sz="2400" dirty="0"/>
              <a:t> = x</a:t>
            </a:r>
            <a:r>
              <a:rPr lang="en-US" sz="2400" baseline="30000" dirty="0"/>
              <a:t>2</a:t>
            </a:r>
            <a:r>
              <a:rPr lang="en-US" sz="2400" dirty="0"/>
              <a:t>/</a:t>
            </a:r>
            <a:r>
              <a:rPr lang="en-US" sz="2400" dirty="0" err="1"/>
              <a:t>t</a:t>
            </a:r>
            <a:r>
              <a:rPr lang="en-US" sz="2400" baseline="-25000" dirty="0" err="1"/>
              <a:t>x</a:t>
            </a:r>
            <a:endParaRPr lang="en-US" sz="2400" baseline="-25000" dirty="0"/>
          </a:p>
          <a:p>
            <a:endParaRPr lang="en-US" sz="2200" dirty="0" smtClean="0"/>
          </a:p>
          <a:p>
            <a:r>
              <a:rPr lang="en-US" sz="2200" dirty="0" err="1" smtClean="0"/>
              <a:t>t</a:t>
            </a:r>
            <a:r>
              <a:rPr lang="en-US" sz="2200" baseline="-25000" dirty="0" err="1" smtClean="0"/>
              <a:t>x</a:t>
            </a:r>
            <a:r>
              <a:rPr lang="en-US" sz="2200" dirty="0" smtClean="0"/>
              <a:t> = 1000 gens</a:t>
            </a:r>
            <a:r>
              <a:rPr lang="en-US" sz="1600" dirty="0" smtClean="0"/>
              <a:t> </a:t>
            </a:r>
            <a:r>
              <a:rPr lang="en-US" sz="1600" dirty="0"/>
              <a:t>	(s</a:t>
            </a:r>
            <a:r>
              <a:rPr lang="en-US" sz="1600" dirty="0" smtClean="0"/>
              <a:t>~0.1</a:t>
            </a:r>
            <a:r>
              <a:rPr lang="en-US" sz="1600" dirty="0"/>
              <a:t>%</a:t>
            </a:r>
            <a:r>
              <a:rPr lang="en-US" sz="1600" dirty="0" smtClean="0"/>
              <a:t>), </a:t>
            </a:r>
            <a:r>
              <a:rPr lang="en-US" sz="2200" dirty="0" smtClean="0"/>
              <a:t>N=10</a:t>
            </a:r>
            <a:r>
              <a:rPr lang="en-US" sz="2200" baseline="30000" dirty="0" smtClean="0"/>
              <a:t>6</a:t>
            </a:r>
            <a:r>
              <a:rPr lang="en-US" sz="2200" baseline="-25000" dirty="0" smtClean="0"/>
              <a:t>, </a:t>
            </a:r>
            <a:r>
              <a:rPr lang="en-US" sz="2200" dirty="0" err="1" smtClean="0"/>
              <a:t>v</a:t>
            </a:r>
            <a:r>
              <a:rPr lang="en-US" sz="2200" baseline="-25000" dirty="0" err="1" smtClean="0"/>
              <a:t>BP</a:t>
            </a:r>
            <a:r>
              <a:rPr lang="en-US" sz="2200" dirty="0" smtClean="0"/>
              <a:t> x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 = 3x10</a:t>
            </a:r>
            <a:r>
              <a:rPr lang="en-US" sz="2200" baseline="30000" dirty="0" smtClean="0"/>
              <a:t>-13</a:t>
            </a:r>
          </a:p>
          <a:p>
            <a:endParaRPr lang="en-US" sz="2200" baseline="30000" dirty="0"/>
          </a:p>
          <a:p>
            <a:r>
              <a:rPr lang="en-US" sz="2200" dirty="0"/>
              <a:t>x</a:t>
            </a:r>
            <a:r>
              <a:rPr lang="en-US" sz="2200" dirty="0" smtClean="0"/>
              <a:t> =		100%		20%		5%</a:t>
            </a:r>
          </a:p>
          <a:p>
            <a:r>
              <a:rPr lang="en-US" sz="2200" dirty="0" err="1"/>
              <a:t>v</a:t>
            </a:r>
            <a:r>
              <a:rPr lang="en-US" sz="2200" baseline="-25000" dirty="0" err="1" smtClean="0"/>
              <a:t>BP</a:t>
            </a:r>
            <a:r>
              <a:rPr lang="de-DE" sz="2200" dirty="0" smtClean="0"/>
              <a:t>=</a:t>
            </a:r>
            <a:r>
              <a:rPr lang="de-DE" sz="2200" dirty="0"/>
              <a:t>	</a:t>
            </a:r>
            <a:r>
              <a:rPr lang="de-DE" sz="2200" dirty="0" smtClean="0"/>
              <a:t>3e</a:t>
            </a:r>
            <a:r>
              <a:rPr lang="de-DE" sz="2200" dirty="0"/>
              <a:t>-13 </a:t>
            </a:r>
            <a:r>
              <a:rPr lang="de-DE" sz="2200" dirty="0" smtClean="0"/>
              <a:t>	 	8e</a:t>
            </a:r>
            <a:r>
              <a:rPr lang="de-DE" sz="2200" dirty="0"/>
              <a:t>-12 </a:t>
            </a:r>
            <a:r>
              <a:rPr lang="de-DE" sz="2200" dirty="0" smtClean="0"/>
              <a:t>		1e</a:t>
            </a:r>
            <a:r>
              <a:rPr lang="de-DE" sz="2200" dirty="0"/>
              <a:t>-</a:t>
            </a:r>
            <a:r>
              <a:rPr lang="de-DE" sz="2200" dirty="0" smtClean="0"/>
              <a:t>10 per </a:t>
            </a:r>
            <a:r>
              <a:rPr lang="de-DE" sz="2200" dirty="0" err="1" smtClean="0"/>
              <a:t>generation</a:t>
            </a:r>
            <a:endParaRPr lang="en-US" sz="2200" dirty="0"/>
          </a:p>
        </p:txBody>
      </p:sp>
      <p:grpSp>
        <p:nvGrpSpPr>
          <p:cNvPr id="2" name="Group 1"/>
          <p:cNvGrpSpPr/>
          <p:nvPr/>
        </p:nvGrpSpPr>
        <p:grpSpPr>
          <a:xfrm>
            <a:off x="-395029" y="-522845"/>
            <a:ext cx="9825707" cy="5321300"/>
            <a:chOff x="-395029" y="-507727"/>
            <a:chExt cx="9825707" cy="5321300"/>
          </a:xfrm>
        </p:grpSpPr>
        <p:pic>
          <p:nvPicPr>
            <p:cNvPr id="6" name="Picture 5" descr="Shapiro_data_fig_no_linear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507727"/>
              <a:ext cx="6235700" cy="53213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945833" y="2979901"/>
              <a:ext cx="348484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/>
                <a:t>Assuming none of the reduction is due to Background Selection</a:t>
              </a:r>
              <a:endParaRPr lang="en-US" sz="2200" dirty="0"/>
            </a:p>
          </p:txBody>
        </p: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2362464" y="4230959"/>
              <a:ext cx="3248455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 err="1" smtClean="0"/>
                <a:t>r</a:t>
              </a:r>
              <a:r>
                <a:rPr lang="en-US" baseline="-25000" dirty="0" err="1" smtClean="0"/>
                <a:t>BP</a:t>
              </a:r>
              <a:r>
                <a:rPr lang="en-US" sz="1800" dirty="0" smtClean="0"/>
                <a:t> = Recombination </a:t>
              </a:r>
              <a:r>
                <a:rPr lang="en-US" sz="1800" dirty="0"/>
                <a:t>rate </a:t>
              </a:r>
              <a:r>
                <a:rPr lang="en-US" sz="1800" dirty="0" err="1"/>
                <a:t>cM</a:t>
              </a:r>
              <a:r>
                <a:rPr lang="en-US" sz="1800" dirty="0"/>
                <a:t>/kb</a:t>
              </a:r>
            </a:p>
          </p:txBody>
        </p:sp>
        <p:sp>
          <p:nvSpPr>
            <p:cNvPr id="15" name="TextBox 7"/>
            <p:cNvSpPr txBox="1">
              <a:spLocks noChangeArrowheads="1"/>
            </p:cNvSpPr>
            <p:nvPr/>
          </p:nvSpPr>
          <p:spPr bwMode="auto">
            <a:xfrm rot="16200000">
              <a:off x="-1249194" y="1642472"/>
              <a:ext cx="2446993" cy="7386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 dirty="0" smtClean="0"/>
            </a:p>
            <a:p>
              <a:pPr eaLnBrk="1" hangingPunct="1"/>
              <a:r>
                <a:rPr lang="en-US" dirty="0">
                  <a:latin typeface="Symbol" charset="2"/>
                  <a:cs typeface="Symbol" charset="2"/>
                </a:rPr>
                <a:t>p</a:t>
              </a:r>
              <a:r>
                <a:rPr lang="en-US" sz="1800" dirty="0" smtClean="0"/>
                <a:t> =Syn</a:t>
              </a:r>
              <a:r>
                <a:rPr lang="en-US" sz="1800" dirty="0" smtClean="0"/>
                <a:t>. Diversity (%)</a:t>
              </a:r>
              <a:endParaRPr lang="en-US" sz="1800" dirty="0"/>
            </a:p>
          </p:txBody>
        </p:sp>
        <p:sp>
          <p:nvSpPr>
            <p:cNvPr id="16" name="TextBox 16"/>
            <p:cNvSpPr txBox="1">
              <a:spLocks noChangeArrowheads="1"/>
            </p:cNvSpPr>
            <p:nvPr/>
          </p:nvSpPr>
          <p:spPr bwMode="auto">
            <a:xfrm>
              <a:off x="5945833" y="1266467"/>
              <a:ext cx="280527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 charset="0"/>
                </a:rPr>
                <a:t>Data </a:t>
              </a:r>
              <a:r>
                <a:rPr lang="en-US" sz="1800" dirty="0" smtClean="0">
                  <a:latin typeface="Arial" charset="0"/>
                </a:rPr>
                <a:t>from </a:t>
              </a:r>
            </a:p>
            <a:p>
              <a:pPr eaLnBrk="1" hangingPunct="1"/>
              <a:r>
                <a:rPr lang="en-US" sz="1800" i="1" dirty="0" smtClean="0">
                  <a:latin typeface="Arial" charset="0"/>
                </a:rPr>
                <a:t>Drosophila melanogaster</a:t>
              </a:r>
            </a:p>
            <a:p>
              <a:pPr eaLnBrk="1" hangingPunct="1"/>
              <a:r>
                <a:rPr lang="en-US" sz="1800" dirty="0" smtClean="0"/>
                <a:t>(Shapiro </a:t>
              </a:r>
              <a:r>
                <a:rPr lang="en-US" sz="1800" dirty="0"/>
                <a:t>et al </a:t>
              </a:r>
              <a:r>
                <a:rPr lang="en-US" sz="1800" dirty="0" smtClean="0"/>
                <a:t>2007)</a:t>
              </a:r>
              <a:endParaRPr lang="en-US" sz="1800" dirty="0"/>
            </a:p>
            <a:p>
              <a:pPr eaLnBrk="1" hangingPunct="1"/>
              <a:endParaRPr lang="en-US" sz="1800" dirty="0"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77300" y="2125896"/>
              <a:ext cx="293074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2Nv</a:t>
              </a:r>
              <a:r>
                <a:rPr lang="en-US" sz="3200" baseline="-25000" dirty="0">
                  <a:solidFill>
                    <a:srgbClr val="FF0000"/>
                  </a:solidFill>
                </a:rPr>
                <a:t>BP</a:t>
              </a:r>
              <a:r>
                <a:rPr lang="en-US" sz="3200" dirty="0">
                  <a:solidFill>
                    <a:srgbClr val="FF0000"/>
                  </a:solidFill>
                </a:rPr>
                <a:t> </a:t>
              </a:r>
              <a:r>
                <a:rPr lang="en-US" sz="3200" dirty="0" smtClean="0">
                  <a:solidFill>
                    <a:srgbClr val="FF0000"/>
                  </a:solidFill>
                </a:rPr>
                <a:t>J</a:t>
              </a:r>
              <a:r>
                <a:rPr lang="en-US" sz="3200" baseline="-25000" dirty="0" smtClean="0">
                  <a:solidFill>
                    <a:srgbClr val="FF0000"/>
                  </a:solidFill>
                </a:rPr>
                <a:t>2,2</a:t>
              </a:r>
              <a:r>
                <a:rPr lang="en-US" sz="3200" dirty="0" smtClean="0">
                  <a:solidFill>
                    <a:srgbClr val="FF0000"/>
                  </a:solidFill>
                </a:rPr>
                <a:t>=</a:t>
              </a:r>
              <a:r>
                <a:rPr lang="en-US" sz="3200" dirty="0">
                  <a:solidFill>
                    <a:srgbClr val="FF0000"/>
                  </a:solidFill>
                </a:rPr>
                <a:t>7x10</a:t>
              </a:r>
              <a:r>
                <a:rPr lang="en-US" sz="3200" baseline="30000" dirty="0">
                  <a:solidFill>
                    <a:srgbClr val="FF0000"/>
                  </a:solidFill>
                </a:rPr>
                <a:t>-9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4650165"/>
            <a:ext cx="8442203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11" y="36904"/>
            <a:ext cx="7848600" cy="10668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2778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291" b="50803"/>
          <a:stretch/>
        </p:blipFill>
        <p:spPr>
          <a:xfrm>
            <a:off x="435212" y="841097"/>
            <a:ext cx="4545443" cy="5813777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69" y="1044296"/>
            <a:ext cx="2908300" cy="469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/>
          <p:cNvSpPr txBox="1"/>
          <p:nvPr/>
        </p:nvSpPr>
        <p:spPr>
          <a:xfrm>
            <a:off x="158678" y="10100"/>
            <a:ext cx="7203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same reduction in diversity we can get very different </a:t>
            </a:r>
          </a:p>
          <a:p>
            <a:r>
              <a:rPr lang="en-US" sz="2400" dirty="0" smtClean="0"/>
              <a:t>distortions to frequency spectrum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538" y="467628"/>
            <a:ext cx="2046818" cy="1884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564851" y="3578858"/>
            <a:ext cx="1564915" cy="43521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TextBox 10"/>
          <p:cNvSpPr txBox="1"/>
          <p:nvPr/>
        </p:nvSpPr>
        <p:spPr>
          <a:xfrm>
            <a:off x="1814440" y="6379888"/>
            <a:ext cx="1628444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655" y="4829205"/>
            <a:ext cx="3202769" cy="99803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10" y="3571811"/>
            <a:ext cx="4532309" cy="4702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48862" y="4459873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Under Kingman coalescent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49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291" b="50803"/>
          <a:stretch/>
        </p:blipFill>
        <p:spPr>
          <a:xfrm>
            <a:off x="435212" y="841097"/>
            <a:ext cx="4545443" cy="5813777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69" y="1044296"/>
            <a:ext cx="2908300" cy="469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/>
          <p:cNvSpPr txBox="1"/>
          <p:nvPr/>
        </p:nvSpPr>
        <p:spPr>
          <a:xfrm>
            <a:off x="158678" y="10100"/>
            <a:ext cx="7203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same reduction in diversity we can get very different </a:t>
            </a:r>
          </a:p>
          <a:p>
            <a:r>
              <a:rPr lang="en-US" sz="2400" dirty="0" smtClean="0"/>
              <a:t>distortions to frequency spectrum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856" y="1171222"/>
            <a:ext cx="4457700" cy="5686778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70"/>
          <a:stretch/>
        </p:blipFill>
        <p:spPr>
          <a:xfrm>
            <a:off x="6021918" y="6388100"/>
            <a:ext cx="1710971" cy="469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538" y="467628"/>
            <a:ext cx="2046818" cy="1884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549731" y="3578858"/>
            <a:ext cx="1564915" cy="43521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TextBox 10"/>
          <p:cNvSpPr txBox="1"/>
          <p:nvPr/>
        </p:nvSpPr>
        <p:spPr>
          <a:xfrm>
            <a:off x="1814440" y="6379888"/>
            <a:ext cx="1628444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366500" y="3341124"/>
            <a:ext cx="4518560" cy="3164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6858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284"/>
          <p:cNvSpPr/>
          <p:nvPr/>
        </p:nvSpPr>
        <p:spPr>
          <a:xfrm>
            <a:off x="0" y="24856"/>
            <a:ext cx="9144000" cy="683314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2210246" y="5049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ja-JP" sz="2400" dirty="0" smtClean="0">
                <a:latin typeface="Arial"/>
                <a:ea typeface="ＭＳ Ｐゴシック" charset="-128"/>
                <a:cs typeface="ＭＳ Ｐゴシック" charset="-128"/>
              </a:rPr>
              <a:t>Selection on </a:t>
            </a:r>
            <a:br>
              <a:rPr lang="en-US" altLang="ja-JP" sz="2400" dirty="0" smtClean="0">
                <a:latin typeface="Arial"/>
                <a:ea typeface="ＭＳ Ｐゴシック" charset="-128"/>
                <a:cs typeface="ＭＳ Ｐゴシック" charset="-128"/>
              </a:rPr>
            </a:br>
            <a:r>
              <a:rPr lang="en-US" altLang="ja-JP" sz="2400" dirty="0" smtClean="0">
                <a:latin typeface="Arial"/>
                <a:ea typeface="ＭＳ Ｐゴシック" charset="-128"/>
                <a:cs typeface="ＭＳ Ｐゴシック" charset="-128"/>
              </a:rPr>
              <a:t>multiple mutations</a:t>
            </a:r>
            <a:br>
              <a:rPr lang="en-US" altLang="ja-JP" sz="2400" dirty="0" smtClean="0">
                <a:latin typeface="Arial"/>
                <a:ea typeface="ＭＳ Ｐゴシック" charset="-128"/>
                <a:cs typeface="ＭＳ Ｐゴシック" charset="-128"/>
              </a:rPr>
            </a:br>
            <a:r>
              <a:rPr lang="en-US" altLang="ja-JP" sz="2400" dirty="0" smtClean="0">
                <a:latin typeface="Arial"/>
                <a:ea typeface="ＭＳ Ｐゴシック" charset="-128"/>
                <a:cs typeface="ＭＳ Ｐゴシック" charset="-128"/>
              </a:rPr>
              <a:t>either standing or new</a:t>
            </a:r>
            <a:endParaRPr lang="en-US" altLang="ja-JP" sz="2400" dirty="0"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6" name="Line 34"/>
          <p:cNvSpPr>
            <a:spLocks noChangeShapeType="1"/>
          </p:cNvSpPr>
          <p:nvPr/>
        </p:nvSpPr>
        <p:spPr bwMode="auto">
          <a:xfrm>
            <a:off x="837490" y="2506327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Line 35"/>
          <p:cNvSpPr>
            <a:spLocks noChangeShapeType="1"/>
          </p:cNvSpPr>
          <p:nvPr/>
        </p:nvSpPr>
        <p:spPr bwMode="auto">
          <a:xfrm>
            <a:off x="837490" y="2658727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Line 36"/>
          <p:cNvSpPr>
            <a:spLocks noChangeShapeType="1"/>
          </p:cNvSpPr>
          <p:nvPr/>
        </p:nvSpPr>
        <p:spPr bwMode="auto">
          <a:xfrm>
            <a:off x="837490" y="2811127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Line 37"/>
          <p:cNvSpPr>
            <a:spLocks noChangeShapeType="1"/>
          </p:cNvSpPr>
          <p:nvPr/>
        </p:nvSpPr>
        <p:spPr bwMode="auto">
          <a:xfrm>
            <a:off x="837490" y="2963527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38"/>
          <p:cNvSpPr>
            <a:spLocks noChangeShapeType="1"/>
          </p:cNvSpPr>
          <p:nvPr/>
        </p:nvSpPr>
        <p:spPr bwMode="auto">
          <a:xfrm>
            <a:off x="837490" y="3115927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Line 39"/>
          <p:cNvSpPr>
            <a:spLocks noChangeShapeType="1"/>
          </p:cNvSpPr>
          <p:nvPr/>
        </p:nvSpPr>
        <p:spPr bwMode="auto">
          <a:xfrm>
            <a:off x="837490" y="3268327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Line 40"/>
          <p:cNvSpPr>
            <a:spLocks noChangeShapeType="1"/>
          </p:cNvSpPr>
          <p:nvPr/>
        </p:nvSpPr>
        <p:spPr bwMode="auto">
          <a:xfrm>
            <a:off x="837490" y="2049127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41"/>
          <p:cNvSpPr>
            <a:spLocks noChangeShapeType="1"/>
          </p:cNvSpPr>
          <p:nvPr/>
        </p:nvSpPr>
        <p:spPr bwMode="auto">
          <a:xfrm>
            <a:off x="837490" y="2201527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42"/>
          <p:cNvSpPr>
            <a:spLocks noChangeShapeType="1"/>
          </p:cNvSpPr>
          <p:nvPr/>
        </p:nvSpPr>
        <p:spPr bwMode="auto">
          <a:xfrm>
            <a:off x="837490" y="2353927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Line 43"/>
          <p:cNvSpPr>
            <a:spLocks noChangeShapeType="1"/>
          </p:cNvSpPr>
          <p:nvPr/>
        </p:nvSpPr>
        <p:spPr bwMode="auto">
          <a:xfrm>
            <a:off x="837490" y="1896727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Oval 44"/>
          <p:cNvSpPr>
            <a:spLocks noChangeArrowheads="1"/>
          </p:cNvSpPr>
          <p:nvPr/>
        </p:nvSpPr>
        <p:spPr bwMode="auto">
          <a:xfrm>
            <a:off x="1218490" y="18205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Oval 45"/>
          <p:cNvSpPr>
            <a:spLocks noChangeArrowheads="1"/>
          </p:cNvSpPr>
          <p:nvPr/>
        </p:nvSpPr>
        <p:spPr bwMode="auto">
          <a:xfrm>
            <a:off x="1370890" y="19729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Oval 46"/>
          <p:cNvSpPr>
            <a:spLocks noChangeArrowheads="1"/>
          </p:cNvSpPr>
          <p:nvPr/>
        </p:nvSpPr>
        <p:spPr bwMode="auto">
          <a:xfrm>
            <a:off x="1218490" y="22777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Oval 47"/>
          <p:cNvSpPr>
            <a:spLocks noChangeArrowheads="1"/>
          </p:cNvSpPr>
          <p:nvPr/>
        </p:nvSpPr>
        <p:spPr bwMode="auto">
          <a:xfrm>
            <a:off x="1218490" y="24301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Oval 48"/>
          <p:cNvSpPr>
            <a:spLocks noChangeArrowheads="1"/>
          </p:cNvSpPr>
          <p:nvPr/>
        </p:nvSpPr>
        <p:spPr bwMode="auto">
          <a:xfrm>
            <a:off x="1218490" y="25825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Oval 49"/>
          <p:cNvSpPr>
            <a:spLocks noChangeArrowheads="1"/>
          </p:cNvSpPr>
          <p:nvPr/>
        </p:nvSpPr>
        <p:spPr bwMode="auto">
          <a:xfrm>
            <a:off x="1370890" y="27349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50"/>
          <p:cNvSpPr>
            <a:spLocks noChangeArrowheads="1"/>
          </p:cNvSpPr>
          <p:nvPr/>
        </p:nvSpPr>
        <p:spPr bwMode="auto">
          <a:xfrm>
            <a:off x="2209090" y="22777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51"/>
          <p:cNvSpPr>
            <a:spLocks noChangeArrowheads="1"/>
          </p:cNvSpPr>
          <p:nvPr/>
        </p:nvSpPr>
        <p:spPr bwMode="auto">
          <a:xfrm>
            <a:off x="1599490" y="27349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52"/>
          <p:cNvSpPr>
            <a:spLocks noChangeArrowheads="1"/>
          </p:cNvSpPr>
          <p:nvPr/>
        </p:nvSpPr>
        <p:spPr bwMode="auto">
          <a:xfrm>
            <a:off x="1904290" y="3039727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53"/>
          <p:cNvSpPr>
            <a:spLocks noChangeArrowheads="1"/>
          </p:cNvSpPr>
          <p:nvPr/>
        </p:nvSpPr>
        <p:spPr bwMode="auto">
          <a:xfrm>
            <a:off x="2590090" y="30397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54"/>
          <p:cNvSpPr>
            <a:spLocks noChangeArrowheads="1"/>
          </p:cNvSpPr>
          <p:nvPr/>
        </p:nvSpPr>
        <p:spPr bwMode="auto">
          <a:xfrm>
            <a:off x="2437690" y="31921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55"/>
          <p:cNvSpPr>
            <a:spLocks noChangeArrowheads="1"/>
          </p:cNvSpPr>
          <p:nvPr/>
        </p:nvSpPr>
        <p:spPr bwMode="auto">
          <a:xfrm>
            <a:off x="2590090" y="21253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56"/>
          <p:cNvSpPr>
            <a:spLocks noChangeArrowheads="1"/>
          </p:cNvSpPr>
          <p:nvPr/>
        </p:nvSpPr>
        <p:spPr bwMode="auto">
          <a:xfrm>
            <a:off x="1370890" y="31921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57"/>
          <p:cNvSpPr>
            <a:spLocks noChangeArrowheads="1"/>
          </p:cNvSpPr>
          <p:nvPr/>
        </p:nvSpPr>
        <p:spPr bwMode="auto">
          <a:xfrm>
            <a:off x="2590090" y="24301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58"/>
          <p:cNvSpPr>
            <a:spLocks noChangeArrowheads="1"/>
          </p:cNvSpPr>
          <p:nvPr/>
        </p:nvSpPr>
        <p:spPr bwMode="auto">
          <a:xfrm>
            <a:off x="2742490" y="27349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59"/>
          <p:cNvSpPr>
            <a:spLocks noChangeArrowheads="1"/>
          </p:cNvSpPr>
          <p:nvPr/>
        </p:nvSpPr>
        <p:spPr bwMode="auto">
          <a:xfrm>
            <a:off x="1599490" y="28873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60"/>
          <p:cNvSpPr>
            <a:spLocks noChangeArrowheads="1"/>
          </p:cNvSpPr>
          <p:nvPr/>
        </p:nvSpPr>
        <p:spPr bwMode="auto">
          <a:xfrm>
            <a:off x="989890" y="25825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61"/>
          <p:cNvSpPr>
            <a:spLocks noChangeArrowheads="1"/>
          </p:cNvSpPr>
          <p:nvPr/>
        </p:nvSpPr>
        <p:spPr bwMode="auto">
          <a:xfrm>
            <a:off x="989890" y="31921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Oval 62"/>
          <p:cNvSpPr>
            <a:spLocks noChangeArrowheads="1"/>
          </p:cNvSpPr>
          <p:nvPr/>
        </p:nvSpPr>
        <p:spPr bwMode="auto">
          <a:xfrm>
            <a:off x="2742490" y="31921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Oval 63"/>
          <p:cNvSpPr>
            <a:spLocks noChangeArrowheads="1"/>
          </p:cNvSpPr>
          <p:nvPr/>
        </p:nvSpPr>
        <p:spPr bwMode="auto">
          <a:xfrm>
            <a:off x="837490" y="21253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Oval 64"/>
          <p:cNvSpPr>
            <a:spLocks noChangeArrowheads="1"/>
          </p:cNvSpPr>
          <p:nvPr/>
        </p:nvSpPr>
        <p:spPr bwMode="auto">
          <a:xfrm>
            <a:off x="2209090" y="31921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Oval 65"/>
          <p:cNvSpPr>
            <a:spLocks noChangeArrowheads="1"/>
          </p:cNvSpPr>
          <p:nvPr/>
        </p:nvSpPr>
        <p:spPr bwMode="auto">
          <a:xfrm>
            <a:off x="2742490" y="3039727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66"/>
          <p:cNvSpPr>
            <a:spLocks noChangeArrowheads="1"/>
          </p:cNvSpPr>
          <p:nvPr/>
        </p:nvSpPr>
        <p:spPr bwMode="auto">
          <a:xfrm>
            <a:off x="1904290" y="2887327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Oval 67"/>
          <p:cNvSpPr>
            <a:spLocks noChangeArrowheads="1"/>
          </p:cNvSpPr>
          <p:nvPr/>
        </p:nvSpPr>
        <p:spPr bwMode="auto">
          <a:xfrm>
            <a:off x="1904290" y="3192127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Text Box 100"/>
          <p:cNvSpPr txBox="1">
            <a:spLocks noChangeArrowheads="1"/>
          </p:cNvSpPr>
          <p:nvPr/>
        </p:nvSpPr>
        <p:spPr bwMode="auto">
          <a:xfrm>
            <a:off x="261790" y="6048775"/>
            <a:ext cx="388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 smtClean="0">
                <a:solidFill>
                  <a:srgbClr val="000000"/>
                </a:solidFill>
                <a:latin typeface="Comic Sans MS" charset="0"/>
              </a:rPr>
              <a:t>Hermisson</a:t>
            </a:r>
            <a:r>
              <a:rPr lang="en-US" dirty="0">
                <a:solidFill>
                  <a:srgbClr val="000000"/>
                </a:solidFill>
                <a:latin typeface="Comic Sans MS" charset="0"/>
              </a:rPr>
              <a:t> and </a:t>
            </a:r>
            <a:r>
              <a:rPr lang="en-US" dirty="0" err="1" smtClean="0">
                <a:solidFill>
                  <a:srgbClr val="000000"/>
                </a:solidFill>
                <a:latin typeface="Comic Sans MS" charset="0"/>
              </a:rPr>
              <a:t>Pennings</a:t>
            </a:r>
            <a:r>
              <a:rPr lang="en-US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mic Sans MS" charset="0"/>
              </a:rPr>
              <a:t>05, </a:t>
            </a:r>
            <a:r>
              <a:rPr lang="en-US" dirty="0" err="1" smtClean="0">
                <a:solidFill>
                  <a:srgbClr val="000000"/>
                </a:solidFill>
                <a:latin typeface="Comic Sans MS" charset="0"/>
              </a:rPr>
              <a:t>Pennings</a:t>
            </a:r>
            <a:r>
              <a:rPr lang="en-US" dirty="0" smtClean="0">
                <a:solidFill>
                  <a:srgbClr val="000000"/>
                </a:solidFill>
                <a:latin typeface="Comic Sans MS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latin typeface="Comic Sans MS" charset="0"/>
              </a:rPr>
              <a:t>Hermisson</a:t>
            </a:r>
            <a:r>
              <a:rPr lang="en-US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mic Sans MS" charset="0"/>
              </a:rPr>
              <a:t>06</a:t>
            </a:r>
            <a:endParaRPr lang="en-US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284" name="Rectangle 2"/>
          <p:cNvSpPr txBox="1">
            <a:spLocks noChangeArrowheads="1"/>
          </p:cNvSpPr>
          <p:nvPr/>
        </p:nvSpPr>
        <p:spPr>
          <a:xfrm>
            <a:off x="2555914" y="4444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 smtClean="0">
                <a:latin typeface="Arial"/>
                <a:ea typeface="ＭＳ Ｐゴシック" charset="-128"/>
                <a:cs typeface="ＭＳ Ｐゴシック" charset="-128"/>
              </a:rPr>
              <a:t>Selection on </a:t>
            </a:r>
            <a:br>
              <a:rPr lang="en-US" altLang="ja-JP" sz="2400" dirty="0" smtClean="0">
                <a:latin typeface="Arial"/>
                <a:ea typeface="ＭＳ Ｐゴシック" charset="-128"/>
                <a:cs typeface="ＭＳ Ｐゴシック" charset="-128"/>
              </a:rPr>
            </a:br>
            <a:r>
              <a:rPr lang="en-US" altLang="ja-JP" sz="2400" dirty="0" smtClean="0">
                <a:latin typeface="Arial"/>
                <a:ea typeface="ＭＳ Ｐゴシック" charset="-128"/>
                <a:cs typeface="ＭＳ Ｐゴシック" charset="-128"/>
              </a:rPr>
              <a:t>standing variation</a:t>
            </a:r>
            <a:endParaRPr lang="en-US" altLang="ja-JP" sz="2400" dirty="0"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13714" y="24856"/>
            <a:ext cx="22014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Soft Sweeps</a:t>
            </a:r>
            <a:endParaRPr lang="en-US" sz="3200" dirty="0"/>
          </a:p>
        </p:txBody>
      </p:sp>
      <p:sp>
        <p:nvSpPr>
          <p:cNvPr id="283" name="Line 11"/>
          <p:cNvSpPr>
            <a:spLocks noChangeShapeType="1"/>
          </p:cNvSpPr>
          <p:nvPr/>
        </p:nvSpPr>
        <p:spPr bwMode="auto">
          <a:xfrm>
            <a:off x="5695234" y="46330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" name="Line 12"/>
          <p:cNvSpPr>
            <a:spLocks noChangeShapeType="1"/>
          </p:cNvSpPr>
          <p:nvPr/>
        </p:nvSpPr>
        <p:spPr bwMode="auto">
          <a:xfrm>
            <a:off x="5695234" y="47854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7" name="Line 13"/>
          <p:cNvSpPr>
            <a:spLocks noChangeShapeType="1"/>
          </p:cNvSpPr>
          <p:nvPr/>
        </p:nvSpPr>
        <p:spPr bwMode="auto">
          <a:xfrm>
            <a:off x="5695234" y="49378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8" name="Line 14"/>
          <p:cNvSpPr>
            <a:spLocks noChangeShapeType="1"/>
          </p:cNvSpPr>
          <p:nvPr/>
        </p:nvSpPr>
        <p:spPr bwMode="auto">
          <a:xfrm>
            <a:off x="6685834" y="5090230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9" name="Line 15"/>
          <p:cNvSpPr>
            <a:spLocks noChangeShapeType="1"/>
          </p:cNvSpPr>
          <p:nvPr/>
        </p:nvSpPr>
        <p:spPr bwMode="auto">
          <a:xfrm>
            <a:off x="5695234" y="52426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0" name="Oval 16"/>
          <p:cNvSpPr>
            <a:spLocks noChangeArrowheads="1"/>
          </p:cNvSpPr>
          <p:nvPr/>
        </p:nvSpPr>
        <p:spPr bwMode="auto">
          <a:xfrm>
            <a:off x="6762034" y="50140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" name="Oval 17"/>
          <p:cNvSpPr>
            <a:spLocks noChangeArrowheads="1"/>
          </p:cNvSpPr>
          <p:nvPr/>
        </p:nvSpPr>
        <p:spPr bwMode="auto">
          <a:xfrm>
            <a:off x="6762034" y="51664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2" name="Oval 18"/>
          <p:cNvSpPr>
            <a:spLocks noChangeArrowheads="1"/>
          </p:cNvSpPr>
          <p:nvPr/>
        </p:nvSpPr>
        <p:spPr bwMode="auto">
          <a:xfrm>
            <a:off x="6762034" y="48616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Oval 19"/>
          <p:cNvSpPr>
            <a:spLocks noChangeArrowheads="1"/>
          </p:cNvSpPr>
          <p:nvPr/>
        </p:nvSpPr>
        <p:spPr bwMode="auto">
          <a:xfrm>
            <a:off x="6762034" y="47092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4" name="Oval 20"/>
          <p:cNvSpPr>
            <a:spLocks noChangeArrowheads="1"/>
          </p:cNvSpPr>
          <p:nvPr/>
        </p:nvSpPr>
        <p:spPr bwMode="auto">
          <a:xfrm>
            <a:off x="6762034" y="45568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5" name="Oval 21"/>
          <p:cNvSpPr>
            <a:spLocks noChangeArrowheads="1"/>
          </p:cNvSpPr>
          <p:nvPr/>
        </p:nvSpPr>
        <p:spPr bwMode="auto">
          <a:xfrm>
            <a:off x="6762034" y="42520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" name="Oval 22"/>
          <p:cNvSpPr>
            <a:spLocks noChangeArrowheads="1"/>
          </p:cNvSpPr>
          <p:nvPr/>
        </p:nvSpPr>
        <p:spPr bwMode="auto">
          <a:xfrm>
            <a:off x="7447834" y="4556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" name="Oval 23"/>
          <p:cNvSpPr>
            <a:spLocks noChangeArrowheads="1"/>
          </p:cNvSpPr>
          <p:nvPr/>
        </p:nvSpPr>
        <p:spPr bwMode="auto">
          <a:xfrm>
            <a:off x="7447834" y="4709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8" name="Oval 24"/>
          <p:cNvSpPr>
            <a:spLocks noChangeArrowheads="1"/>
          </p:cNvSpPr>
          <p:nvPr/>
        </p:nvSpPr>
        <p:spPr bwMode="auto">
          <a:xfrm>
            <a:off x="7447834" y="4861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9" name="Oval 25"/>
          <p:cNvSpPr>
            <a:spLocks noChangeArrowheads="1"/>
          </p:cNvSpPr>
          <p:nvPr/>
        </p:nvSpPr>
        <p:spPr bwMode="auto">
          <a:xfrm>
            <a:off x="7447834" y="5014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0" name="Oval 26"/>
          <p:cNvSpPr>
            <a:spLocks noChangeArrowheads="1"/>
          </p:cNvSpPr>
          <p:nvPr/>
        </p:nvSpPr>
        <p:spPr bwMode="auto">
          <a:xfrm>
            <a:off x="7447834" y="5166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1" name="Line 27"/>
          <p:cNvSpPr>
            <a:spLocks noChangeShapeType="1"/>
          </p:cNvSpPr>
          <p:nvPr/>
        </p:nvSpPr>
        <p:spPr bwMode="auto">
          <a:xfrm flipH="1">
            <a:off x="5695234" y="5090230"/>
            <a:ext cx="990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" name="Oval 28"/>
          <p:cNvSpPr>
            <a:spLocks noChangeArrowheads="1"/>
          </p:cNvSpPr>
          <p:nvPr/>
        </p:nvSpPr>
        <p:spPr bwMode="auto">
          <a:xfrm>
            <a:off x="6381034" y="5014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3" name="Oval 29"/>
          <p:cNvSpPr>
            <a:spLocks noChangeArrowheads="1"/>
          </p:cNvSpPr>
          <p:nvPr/>
        </p:nvSpPr>
        <p:spPr bwMode="auto">
          <a:xfrm>
            <a:off x="7600234" y="4556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4" name="Oval 30"/>
          <p:cNvSpPr>
            <a:spLocks noChangeArrowheads="1"/>
          </p:cNvSpPr>
          <p:nvPr/>
        </p:nvSpPr>
        <p:spPr bwMode="auto">
          <a:xfrm>
            <a:off x="7600234" y="4709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5" name="Oval 31"/>
          <p:cNvSpPr>
            <a:spLocks noChangeArrowheads="1"/>
          </p:cNvSpPr>
          <p:nvPr/>
        </p:nvSpPr>
        <p:spPr bwMode="auto">
          <a:xfrm>
            <a:off x="7600234" y="4861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6" name="Oval 32"/>
          <p:cNvSpPr>
            <a:spLocks noChangeArrowheads="1"/>
          </p:cNvSpPr>
          <p:nvPr/>
        </p:nvSpPr>
        <p:spPr bwMode="auto">
          <a:xfrm>
            <a:off x="7600234" y="5014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" name="Oval 33"/>
          <p:cNvSpPr>
            <a:spLocks noChangeArrowheads="1"/>
          </p:cNvSpPr>
          <p:nvPr/>
        </p:nvSpPr>
        <p:spPr bwMode="auto">
          <a:xfrm>
            <a:off x="7600234" y="5166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" name="Line 34"/>
          <p:cNvSpPr>
            <a:spLocks noChangeShapeType="1"/>
          </p:cNvSpPr>
          <p:nvPr/>
        </p:nvSpPr>
        <p:spPr bwMode="auto">
          <a:xfrm>
            <a:off x="5695234" y="2499430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" name="Line 35"/>
          <p:cNvSpPr>
            <a:spLocks noChangeShapeType="1"/>
          </p:cNvSpPr>
          <p:nvPr/>
        </p:nvSpPr>
        <p:spPr bwMode="auto">
          <a:xfrm>
            <a:off x="5695234" y="2651830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" name="Line 36"/>
          <p:cNvSpPr>
            <a:spLocks noChangeShapeType="1"/>
          </p:cNvSpPr>
          <p:nvPr/>
        </p:nvSpPr>
        <p:spPr bwMode="auto">
          <a:xfrm>
            <a:off x="5695234" y="2804230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" name="Line 37"/>
          <p:cNvSpPr>
            <a:spLocks noChangeShapeType="1"/>
          </p:cNvSpPr>
          <p:nvPr/>
        </p:nvSpPr>
        <p:spPr bwMode="auto">
          <a:xfrm>
            <a:off x="5695234" y="29566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" name="Line 38"/>
          <p:cNvSpPr>
            <a:spLocks noChangeShapeType="1"/>
          </p:cNvSpPr>
          <p:nvPr/>
        </p:nvSpPr>
        <p:spPr bwMode="auto">
          <a:xfrm>
            <a:off x="5695234" y="31090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" name="Line 39"/>
          <p:cNvSpPr>
            <a:spLocks noChangeShapeType="1"/>
          </p:cNvSpPr>
          <p:nvPr/>
        </p:nvSpPr>
        <p:spPr bwMode="auto">
          <a:xfrm>
            <a:off x="5695234" y="32614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" name="Line 40"/>
          <p:cNvSpPr>
            <a:spLocks noChangeShapeType="1"/>
          </p:cNvSpPr>
          <p:nvPr/>
        </p:nvSpPr>
        <p:spPr bwMode="auto">
          <a:xfrm>
            <a:off x="5695234" y="2042230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5" name="Line 41"/>
          <p:cNvSpPr>
            <a:spLocks noChangeShapeType="1"/>
          </p:cNvSpPr>
          <p:nvPr/>
        </p:nvSpPr>
        <p:spPr bwMode="auto">
          <a:xfrm>
            <a:off x="5695234" y="2194630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" name="Line 42"/>
          <p:cNvSpPr>
            <a:spLocks noChangeShapeType="1"/>
          </p:cNvSpPr>
          <p:nvPr/>
        </p:nvSpPr>
        <p:spPr bwMode="auto">
          <a:xfrm>
            <a:off x="5695234" y="2347030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" name="Line 43"/>
          <p:cNvSpPr>
            <a:spLocks noChangeShapeType="1"/>
          </p:cNvSpPr>
          <p:nvPr/>
        </p:nvSpPr>
        <p:spPr bwMode="auto">
          <a:xfrm>
            <a:off x="5695234" y="1889830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" name="Oval 44"/>
          <p:cNvSpPr>
            <a:spLocks noChangeArrowheads="1"/>
          </p:cNvSpPr>
          <p:nvPr/>
        </p:nvSpPr>
        <p:spPr bwMode="auto">
          <a:xfrm>
            <a:off x="6076234" y="1813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" name="Oval 45"/>
          <p:cNvSpPr>
            <a:spLocks noChangeArrowheads="1"/>
          </p:cNvSpPr>
          <p:nvPr/>
        </p:nvSpPr>
        <p:spPr bwMode="auto">
          <a:xfrm>
            <a:off x="6228634" y="1966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" name="Oval 46"/>
          <p:cNvSpPr>
            <a:spLocks noChangeArrowheads="1"/>
          </p:cNvSpPr>
          <p:nvPr/>
        </p:nvSpPr>
        <p:spPr bwMode="auto">
          <a:xfrm>
            <a:off x="6076234" y="2270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" name="Oval 47"/>
          <p:cNvSpPr>
            <a:spLocks noChangeArrowheads="1"/>
          </p:cNvSpPr>
          <p:nvPr/>
        </p:nvSpPr>
        <p:spPr bwMode="auto">
          <a:xfrm>
            <a:off x="6076234" y="2423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" name="Oval 48"/>
          <p:cNvSpPr>
            <a:spLocks noChangeArrowheads="1"/>
          </p:cNvSpPr>
          <p:nvPr/>
        </p:nvSpPr>
        <p:spPr bwMode="auto">
          <a:xfrm>
            <a:off x="6076234" y="2575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3" name="Oval 49"/>
          <p:cNvSpPr>
            <a:spLocks noChangeArrowheads="1"/>
          </p:cNvSpPr>
          <p:nvPr/>
        </p:nvSpPr>
        <p:spPr bwMode="auto">
          <a:xfrm>
            <a:off x="6228634" y="2728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" name="Oval 50"/>
          <p:cNvSpPr>
            <a:spLocks noChangeArrowheads="1"/>
          </p:cNvSpPr>
          <p:nvPr/>
        </p:nvSpPr>
        <p:spPr bwMode="auto">
          <a:xfrm>
            <a:off x="7066834" y="2270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" name="Oval 51"/>
          <p:cNvSpPr>
            <a:spLocks noChangeArrowheads="1"/>
          </p:cNvSpPr>
          <p:nvPr/>
        </p:nvSpPr>
        <p:spPr bwMode="auto">
          <a:xfrm>
            <a:off x="6457234" y="2728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" name="Oval 52"/>
          <p:cNvSpPr>
            <a:spLocks noChangeArrowheads="1"/>
          </p:cNvSpPr>
          <p:nvPr/>
        </p:nvSpPr>
        <p:spPr bwMode="auto">
          <a:xfrm>
            <a:off x="6762034" y="30328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" name="Oval 53"/>
          <p:cNvSpPr>
            <a:spLocks noChangeArrowheads="1"/>
          </p:cNvSpPr>
          <p:nvPr/>
        </p:nvSpPr>
        <p:spPr bwMode="auto">
          <a:xfrm>
            <a:off x="7447834" y="3032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" name="Oval 54"/>
          <p:cNvSpPr>
            <a:spLocks noChangeArrowheads="1"/>
          </p:cNvSpPr>
          <p:nvPr/>
        </p:nvSpPr>
        <p:spPr bwMode="auto">
          <a:xfrm>
            <a:off x="7295434" y="3185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9" name="Oval 55"/>
          <p:cNvSpPr>
            <a:spLocks noChangeArrowheads="1"/>
          </p:cNvSpPr>
          <p:nvPr/>
        </p:nvSpPr>
        <p:spPr bwMode="auto">
          <a:xfrm>
            <a:off x="7447834" y="2118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0" name="Oval 56"/>
          <p:cNvSpPr>
            <a:spLocks noChangeArrowheads="1"/>
          </p:cNvSpPr>
          <p:nvPr/>
        </p:nvSpPr>
        <p:spPr bwMode="auto">
          <a:xfrm>
            <a:off x="6228634" y="3185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" name="Oval 57"/>
          <p:cNvSpPr>
            <a:spLocks noChangeArrowheads="1"/>
          </p:cNvSpPr>
          <p:nvPr/>
        </p:nvSpPr>
        <p:spPr bwMode="auto">
          <a:xfrm>
            <a:off x="7447834" y="2423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" name="Oval 58"/>
          <p:cNvSpPr>
            <a:spLocks noChangeArrowheads="1"/>
          </p:cNvSpPr>
          <p:nvPr/>
        </p:nvSpPr>
        <p:spPr bwMode="auto">
          <a:xfrm>
            <a:off x="7600234" y="2728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3" name="Oval 59"/>
          <p:cNvSpPr>
            <a:spLocks noChangeArrowheads="1"/>
          </p:cNvSpPr>
          <p:nvPr/>
        </p:nvSpPr>
        <p:spPr bwMode="auto">
          <a:xfrm>
            <a:off x="6457234" y="2880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4" name="Oval 60"/>
          <p:cNvSpPr>
            <a:spLocks noChangeArrowheads="1"/>
          </p:cNvSpPr>
          <p:nvPr/>
        </p:nvSpPr>
        <p:spPr bwMode="auto">
          <a:xfrm>
            <a:off x="5847634" y="2575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5" name="Oval 61"/>
          <p:cNvSpPr>
            <a:spLocks noChangeArrowheads="1"/>
          </p:cNvSpPr>
          <p:nvPr/>
        </p:nvSpPr>
        <p:spPr bwMode="auto">
          <a:xfrm>
            <a:off x="5847634" y="3185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6" name="Oval 62"/>
          <p:cNvSpPr>
            <a:spLocks noChangeArrowheads="1"/>
          </p:cNvSpPr>
          <p:nvPr/>
        </p:nvSpPr>
        <p:spPr bwMode="auto">
          <a:xfrm>
            <a:off x="7600234" y="3185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" name="Oval 63"/>
          <p:cNvSpPr>
            <a:spLocks noChangeArrowheads="1"/>
          </p:cNvSpPr>
          <p:nvPr/>
        </p:nvSpPr>
        <p:spPr bwMode="auto">
          <a:xfrm>
            <a:off x="5695234" y="2118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" name="Oval 64"/>
          <p:cNvSpPr>
            <a:spLocks noChangeArrowheads="1"/>
          </p:cNvSpPr>
          <p:nvPr/>
        </p:nvSpPr>
        <p:spPr bwMode="auto">
          <a:xfrm>
            <a:off x="7066834" y="3185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" name="Oval 65"/>
          <p:cNvSpPr>
            <a:spLocks noChangeArrowheads="1"/>
          </p:cNvSpPr>
          <p:nvPr/>
        </p:nvSpPr>
        <p:spPr bwMode="auto">
          <a:xfrm>
            <a:off x="7600234" y="3032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0" name="Oval 66"/>
          <p:cNvSpPr>
            <a:spLocks noChangeArrowheads="1"/>
          </p:cNvSpPr>
          <p:nvPr/>
        </p:nvSpPr>
        <p:spPr bwMode="auto">
          <a:xfrm>
            <a:off x="6762034" y="28804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" name="Oval 67"/>
          <p:cNvSpPr>
            <a:spLocks noChangeArrowheads="1"/>
          </p:cNvSpPr>
          <p:nvPr/>
        </p:nvSpPr>
        <p:spPr bwMode="auto">
          <a:xfrm>
            <a:off x="6762034" y="31852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2" name="Line 68"/>
          <p:cNvSpPr>
            <a:spLocks noChangeShapeType="1"/>
          </p:cNvSpPr>
          <p:nvPr/>
        </p:nvSpPr>
        <p:spPr bwMode="auto">
          <a:xfrm>
            <a:off x="5695234" y="41758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3" name="Oval 69"/>
          <p:cNvSpPr>
            <a:spLocks noChangeArrowheads="1"/>
          </p:cNvSpPr>
          <p:nvPr/>
        </p:nvSpPr>
        <p:spPr bwMode="auto">
          <a:xfrm>
            <a:off x="7295434" y="4099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4" name="Oval 70"/>
          <p:cNvSpPr>
            <a:spLocks noChangeArrowheads="1"/>
          </p:cNvSpPr>
          <p:nvPr/>
        </p:nvSpPr>
        <p:spPr bwMode="auto">
          <a:xfrm>
            <a:off x="6228634" y="4099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5" name="Oval 71"/>
          <p:cNvSpPr>
            <a:spLocks noChangeArrowheads="1"/>
          </p:cNvSpPr>
          <p:nvPr/>
        </p:nvSpPr>
        <p:spPr bwMode="auto">
          <a:xfrm>
            <a:off x="5847634" y="4099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6" name="Oval 72"/>
          <p:cNvSpPr>
            <a:spLocks noChangeArrowheads="1"/>
          </p:cNvSpPr>
          <p:nvPr/>
        </p:nvSpPr>
        <p:spPr bwMode="auto">
          <a:xfrm>
            <a:off x="7600234" y="4099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7" name="Oval 73"/>
          <p:cNvSpPr>
            <a:spLocks noChangeArrowheads="1"/>
          </p:cNvSpPr>
          <p:nvPr/>
        </p:nvSpPr>
        <p:spPr bwMode="auto">
          <a:xfrm>
            <a:off x="7066834" y="4099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" name="Oval 74"/>
          <p:cNvSpPr>
            <a:spLocks noChangeArrowheads="1"/>
          </p:cNvSpPr>
          <p:nvPr/>
        </p:nvSpPr>
        <p:spPr bwMode="auto">
          <a:xfrm>
            <a:off x="6762034" y="40996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9" name="Line 75"/>
          <p:cNvSpPr>
            <a:spLocks noChangeShapeType="1"/>
          </p:cNvSpPr>
          <p:nvPr/>
        </p:nvSpPr>
        <p:spPr bwMode="auto">
          <a:xfrm>
            <a:off x="5695234" y="40234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0" name="Oval 76"/>
          <p:cNvSpPr>
            <a:spLocks noChangeArrowheads="1"/>
          </p:cNvSpPr>
          <p:nvPr/>
        </p:nvSpPr>
        <p:spPr bwMode="auto">
          <a:xfrm>
            <a:off x="7295434" y="3947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1" name="Oval 77"/>
          <p:cNvSpPr>
            <a:spLocks noChangeArrowheads="1"/>
          </p:cNvSpPr>
          <p:nvPr/>
        </p:nvSpPr>
        <p:spPr bwMode="auto">
          <a:xfrm>
            <a:off x="6228634" y="3947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2" name="Oval 78"/>
          <p:cNvSpPr>
            <a:spLocks noChangeArrowheads="1"/>
          </p:cNvSpPr>
          <p:nvPr/>
        </p:nvSpPr>
        <p:spPr bwMode="auto">
          <a:xfrm>
            <a:off x="5847634" y="3947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3" name="Oval 79"/>
          <p:cNvSpPr>
            <a:spLocks noChangeArrowheads="1"/>
          </p:cNvSpPr>
          <p:nvPr/>
        </p:nvSpPr>
        <p:spPr bwMode="auto">
          <a:xfrm>
            <a:off x="7600234" y="3947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4" name="Oval 80"/>
          <p:cNvSpPr>
            <a:spLocks noChangeArrowheads="1"/>
          </p:cNvSpPr>
          <p:nvPr/>
        </p:nvSpPr>
        <p:spPr bwMode="auto">
          <a:xfrm>
            <a:off x="7066834" y="3947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5" name="Oval 81"/>
          <p:cNvSpPr>
            <a:spLocks noChangeArrowheads="1"/>
          </p:cNvSpPr>
          <p:nvPr/>
        </p:nvSpPr>
        <p:spPr bwMode="auto">
          <a:xfrm>
            <a:off x="6762034" y="39472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6" name="Line 82"/>
          <p:cNvSpPr>
            <a:spLocks noChangeShapeType="1"/>
          </p:cNvSpPr>
          <p:nvPr/>
        </p:nvSpPr>
        <p:spPr bwMode="auto">
          <a:xfrm>
            <a:off x="5695234" y="38710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7" name="Oval 83"/>
          <p:cNvSpPr>
            <a:spLocks noChangeArrowheads="1"/>
          </p:cNvSpPr>
          <p:nvPr/>
        </p:nvSpPr>
        <p:spPr bwMode="auto">
          <a:xfrm>
            <a:off x="7295434" y="3794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" name="Oval 84"/>
          <p:cNvSpPr>
            <a:spLocks noChangeArrowheads="1"/>
          </p:cNvSpPr>
          <p:nvPr/>
        </p:nvSpPr>
        <p:spPr bwMode="auto">
          <a:xfrm>
            <a:off x="6228634" y="3794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" name="Oval 85"/>
          <p:cNvSpPr>
            <a:spLocks noChangeArrowheads="1"/>
          </p:cNvSpPr>
          <p:nvPr/>
        </p:nvSpPr>
        <p:spPr bwMode="auto">
          <a:xfrm>
            <a:off x="5847634" y="3794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0" name="Oval 86"/>
          <p:cNvSpPr>
            <a:spLocks noChangeArrowheads="1"/>
          </p:cNvSpPr>
          <p:nvPr/>
        </p:nvSpPr>
        <p:spPr bwMode="auto">
          <a:xfrm>
            <a:off x="7600234" y="3794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" name="Oval 87"/>
          <p:cNvSpPr>
            <a:spLocks noChangeArrowheads="1"/>
          </p:cNvSpPr>
          <p:nvPr/>
        </p:nvSpPr>
        <p:spPr bwMode="auto">
          <a:xfrm>
            <a:off x="7066834" y="3794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" name="Oval 88"/>
          <p:cNvSpPr>
            <a:spLocks noChangeArrowheads="1"/>
          </p:cNvSpPr>
          <p:nvPr/>
        </p:nvSpPr>
        <p:spPr bwMode="auto">
          <a:xfrm>
            <a:off x="6762034" y="37948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" name="Line 89"/>
          <p:cNvSpPr>
            <a:spLocks noChangeShapeType="1"/>
          </p:cNvSpPr>
          <p:nvPr/>
        </p:nvSpPr>
        <p:spPr bwMode="auto">
          <a:xfrm>
            <a:off x="5695234" y="44806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4" name="Oval 90"/>
          <p:cNvSpPr>
            <a:spLocks noChangeArrowheads="1"/>
          </p:cNvSpPr>
          <p:nvPr/>
        </p:nvSpPr>
        <p:spPr bwMode="auto">
          <a:xfrm>
            <a:off x="6457234" y="4404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5" name="Oval 91"/>
          <p:cNvSpPr>
            <a:spLocks noChangeArrowheads="1"/>
          </p:cNvSpPr>
          <p:nvPr/>
        </p:nvSpPr>
        <p:spPr bwMode="auto">
          <a:xfrm>
            <a:off x="6762034" y="44044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6" name="Line 92"/>
          <p:cNvSpPr>
            <a:spLocks noChangeShapeType="1"/>
          </p:cNvSpPr>
          <p:nvPr/>
        </p:nvSpPr>
        <p:spPr bwMode="auto">
          <a:xfrm flipH="1">
            <a:off x="7143034" y="4480630"/>
            <a:ext cx="6858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7" name="Line 93"/>
          <p:cNvSpPr>
            <a:spLocks noChangeShapeType="1"/>
          </p:cNvSpPr>
          <p:nvPr/>
        </p:nvSpPr>
        <p:spPr bwMode="auto">
          <a:xfrm>
            <a:off x="5695234" y="43282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" name="Oval 94"/>
          <p:cNvSpPr>
            <a:spLocks noChangeArrowheads="1"/>
          </p:cNvSpPr>
          <p:nvPr/>
        </p:nvSpPr>
        <p:spPr bwMode="auto">
          <a:xfrm>
            <a:off x="7295434" y="4252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" name="Oval 95"/>
          <p:cNvSpPr>
            <a:spLocks noChangeArrowheads="1"/>
          </p:cNvSpPr>
          <p:nvPr/>
        </p:nvSpPr>
        <p:spPr bwMode="auto">
          <a:xfrm>
            <a:off x="6228634" y="4252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0" name="Oval 96"/>
          <p:cNvSpPr>
            <a:spLocks noChangeArrowheads="1"/>
          </p:cNvSpPr>
          <p:nvPr/>
        </p:nvSpPr>
        <p:spPr bwMode="auto">
          <a:xfrm>
            <a:off x="5847634" y="4252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1" name="Oval 97"/>
          <p:cNvSpPr>
            <a:spLocks noChangeArrowheads="1"/>
          </p:cNvSpPr>
          <p:nvPr/>
        </p:nvSpPr>
        <p:spPr bwMode="auto">
          <a:xfrm>
            <a:off x="7600234" y="4252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2" name="Oval 98"/>
          <p:cNvSpPr>
            <a:spLocks noChangeArrowheads="1"/>
          </p:cNvSpPr>
          <p:nvPr/>
        </p:nvSpPr>
        <p:spPr bwMode="auto">
          <a:xfrm>
            <a:off x="7066834" y="4252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3" name="Oval 99"/>
          <p:cNvSpPr>
            <a:spLocks noChangeArrowheads="1"/>
          </p:cNvSpPr>
          <p:nvPr/>
        </p:nvSpPr>
        <p:spPr bwMode="auto">
          <a:xfrm>
            <a:off x="6762034" y="42520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4" name="Text Box 100"/>
          <p:cNvSpPr txBox="1">
            <a:spLocks noChangeArrowheads="1"/>
          </p:cNvSpPr>
          <p:nvPr/>
        </p:nvSpPr>
        <p:spPr bwMode="auto">
          <a:xfrm>
            <a:off x="4831654" y="6031822"/>
            <a:ext cx="3886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latin typeface="Comic Sans MS" charset="0"/>
              </a:rPr>
              <a:t>Przeworski</a:t>
            </a:r>
            <a:r>
              <a:rPr lang="en-US" dirty="0">
                <a:latin typeface="Comic Sans MS" charset="0"/>
              </a:rPr>
              <a:t>, Coop and Wall </a:t>
            </a:r>
            <a:r>
              <a:rPr lang="en-US" dirty="0" smtClean="0">
                <a:latin typeface="Comic Sans MS" charset="0"/>
              </a:rPr>
              <a:t>2005</a:t>
            </a:r>
          </a:p>
          <a:p>
            <a:pPr>
              <a:spcBef>
                <a:spcPct val="50000"/>
              </a:spcBef>
            </a:pPr>
            <a:r>
              <a:rPr lang="en-US" dirty="0" smtClean="0">
                <a:latin typeface="Comic Sans MS" charset="0"/>
              </a:rPr>
              <a:t>Kim and </a:t>
            </a:r>
            <a:r>
              <a:rPr lang="en-US" dirty="0" err="1" smtClean="0">
                <a:latin typeface="Comic Sans MS" charset="0"/>
              </a:rPr>
              <a:t>Innan</a:t>
            </a:r>
            <a:r>
              <a:rPr lang="en-US" dirty="0" smtClean="0">
                <a:latin typeface="Comic Sans MS" charset="0"/>
              </a:rPr>
              <a:t> 05</a:t>
            </a:r>
          </a:p>
          <a:p>
            <a:pPr>
              <a:spcBef>
                <a:spcPct val="50000"/>
              </a:spcBef>
            </a:pPr>
            <a:endParaRPr lang="en-US" dirty="0">
              <a:latin typeface="Comic Sans MS" charset="0"/>
            </a:endParaRPr>
          </a:p>
        </p:txBody>
      </p:sp>
      <p:sp>
        <p:nvSpPr>
          <p:cNvPr id="375" name="Line 11"/>
          <p:cNvSpPr>
            <a:spLocks noChangeShapeType="1"/>
          </p:cNvSpPr>
          <p:nvPr/>
        </p:nvSpPr>
        <p:spPr bwMode="auto">
          <a:xfrm>
            <a:off x="847553" y="44806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6" name="Line 12"/>
          <p:cNvSpPr>
            <a:spLocks noChangeShapeType="1"/>
          </p:cNvSpPr>
          <p:nvPr/>
        </p:nvSpPr>
        <p:spPr bwMode="auto">
          <a:xfrm>
            <a:off x="847553" y="46330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" name="Line 13"/>
          <p:cNvSpPr>
            <a:spLocks noChangeShapeType="1"/>
          </p:cNvSpPr>
          <p:nvPr/>
        </p:nvSpPr>
        <p:spPr bwMode="auto">
          <a:xfrm>
            <a:off x="847553" y="47854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" name="Line 14"/>
          <p:cNvSpPr>
            <a:spLocks noChangeShapeType="1"/>
          </p:cNvSpPr>
          <p:nvPr/>
        </p:nvSpPr>
        <p:spPr bwMode="auto">
          <a:xfrm>
            <a:off x="1838153" y="4937830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" name="Line 15"/>
          <p:cNvSpPr>
            <a:spLocks noChangeShapeType="1"/>
          </p:cNvSpPr>
          <p:nvPr/>
        </p:nvSpPr>
        <p:spPr bwMode="auto">
          <a:xfrm>
            <a:off x="847553" y="50902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0" name="Oval 16"/>
          <p:cNvSpPr>
            <a:spLocks noChangeArrowheads="1"/>
          </p:cNvSpPr>
          <p:nvPr/>
        </p:nvSpPr>
        <p:spPr bwMode="auto">
          <a:xfrm>
            <a:off x="1914353" y="4861630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" name="Oval 17"/>
          <p:cNvSpPr>
            <a:spLocks noChangeArrowheads="1"/>
          </p:cNvSpPr>
          <p:nvPr/>
        </p:nvSpPr>
        <p:spPr bwMode="auto">
          <a:xfrm>
            <a:off x="1914353" y="5014030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" name="Oval 18"/>
          <p:cNvSpPr>
            <a:spLocks noChangeArrowheads="1"/>
          </p:cNvSpPr>
          <p:nvPr/>
        </p:nvSpPr>
        <p:spPr bwMode="auto">
          <a:xfrm>
            <a:off x="1914353" y="4709230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3" name="Oval 19"/>
          <p:cNvSpPr>
            <a:spLocks noChangeArrowheads="1"/>
          </p:cNvSpPr>
          <p:nvPr/>
        </p:nvSpPr>
        <p:spPr bwMode="auto">
          <a:xfrm>
            <a:off x="1914353" y="4556830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4" name="Oval 20"/>
          <p:cNvSpPr>
            <a:spLocks noChangeArrowheads="1"/>
          </p:cNvSpPr>
          <p:nvPr/>
        </p:nvSpPr>
        <p:spPr bwMode="auto">
          <a:xfrm>
            <a:off x="1914353" y="4404430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5" name="Oval 21"/>
          <p:cNvSpPr>
            <a:spLocks noChangeArrowheads="1"/>
          </p:cNvSpPr>
          <p:nvPr/>
        </p:nvSpPr>
        <p:spPr bwMode="auto">
          <a:xfrm>
            <a:off x="1914353" y="40996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" name="Oval 22"/>
          <p:cNvSpPr>
            <a:spLocks noChangeArrowheads="1"/>
          </p:cNvSpPr>
          <p:nvPr/>
        </p:nvSpPr>
        <p:spPr bwMode="auto">
          <a:xfrm>
            <a:off x="2600153" y="4404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7" name="Oval 23"/>
          <p:cNvSpPr>
            <a:spLocks noChangeArrowheads="1"/>
          </p:cNvSpPr>
          <p:nvPr/>
        </p:nvSpPr>
        <p:spPr bwMode="auto">
          <a:xfrm>
            <a:off x="2600153" y="4556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8" name="Oval 24"/>
          <p:cNvSpPr>
            <a:spLocks noChangeArrowheads="1"/>
          </p:cNvSpPr>
          <p:nvPr/>
        </p:nvSpPr>
        <p:spPr bwMode="auto">
          <a:xfrm>
            <a:off x="2600153" y="4709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" name="Oval 25"/>
          <p:cNvSpPr>
            <a:spLocks noChangeArrowheads="1"/>
          </p:cNvSpPr>
          <p:nvPr/>
        </p:nvSpPr>
        <p:spPr bwMode="auto">
          <a:xfrm>
            <a:off x="2600153" y="4861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0" name="Oval 26"/>
          <p:cNvSpPr>
            <a:spLocks noChangeArrowheads="1"/>
          </p:cNvSpPr>
          <p:nvPr/>
        </p:nvSpPr>
        <p:spPr bwMode="auto">
          <a:xfrm>
            <a:off x="2600153" y="5014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1" name="Line 27"/>
          <p:cNvSpPr>
            <a:spLocks noChangeShapeType="1"/>
          </p:cNvSpPr>
          <p:nvPr/>
        </p:nvSpPr>
        <p:spPr bwMode="auto">
          <a:xfrm flipH="1">
            <a:off x="847553" y="4937830"/>
            <a:ext cx="990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2" name="Oval 28"/>
          <p:cNvSpPr>
            <a:spLocks noChangeArrowheads="1"/>
          </p:cNvSpPr>
          <p:nvPr/>
        </p:nvSpPr>
        <p:spPr bwMode="auto">
          <a:xfrm>
            <a:off x="1533353" y="4861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3" name="Oval 29"/>
          <p:cNvSpPr>
            <a:spLocks noChangeArrowheads="1"/>
          </p:cNvSpPr>
          <p:nvPr/>
        </p:nvSpPr>
        <p:spPr bwMode="auto">
          <a:xfrm>
            <a:off x="2752553" y="4404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4" name="Oval 30"/>
          <p:cNvSpPr>
            <a:spLocks noChangeArrowheads="1"/>
          </p:cNvSpPr>
          <p:nvPr/>
        </p:nvSpPr>
        <p:spPr bwMode="auto">
          <a:xfrm>
            <a:off x="2752553" y="4556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" name="Oval 31"/>
          <p:cNvSpPr>
            <a:spLocks noChangeArrowheads="1"/>
          </p:cNvSpPr>
          <p:nvPr/>
        </p:nvSpPr>
        <p:spPr bwMode="auto">
          <a:xfrm>
            <a:off x="2752553" y="4709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6" name="Oval 32"/>
          <p:cNvSpPr>
            <a:spLocks noChangeArrowheads="1"/>
          </p:cNvSpPr>
          <p:nvPr/>
        </p:nvSpPr>
        <p:spPr bwMode="auto">
          <a:xfrm>
            <a:off x="2752553" y="4861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" name="Oval 33"/>
          <p:cNvSpPr>
            <a:spLocks noChangeArrowheads="1"/>
          </p:cNvSpPr>
          <p:nvPr/>
        </p:nvSpPr>
        <p:spPr bwMode="auto">
          <a:xfrm>
            <a:off x="2752553" y="5014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" name="Line 68"/>
          <p:cNvSpPr>
            <a:spLocks noChangeShapeType="1"/>
          </p:cNvSpPr>
          <p:nvPr/>
        </p:nvSpPr>
        <p:spPr bwMode="auto">
          <a:xfrm>
            <a:off x="847553" y="40234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" name="Oval 69"/>
          <p:cNvSpPr>
            <a:spLocks noChangeArrowheads="1"/>
          </p:cNvSpPr>
          <p:nvPr/>
        </p:nvSpPr>
        <p:spPr bwMode="auto">
          <a:xfrm>
            <a:off x="2447753" y="3947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0" name="Oval 70"/>
          <p:cNvSpPr>
            <a:spLocks noChangeArrowheads="1"/>
          </p:cNvSpPr>
          <p:nvPr/>
        </p:nvSpPr>
        <p:spPr bwMode="auto">
          <a:xfrm>
            <a:off x="1380953" y="3947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" name="Oval 71"/>
          <p:cNvSpPr>
            <a:spLocks noChangeArrowheads="1"/>
          </p:cNvSpPr>
          <p:nvPr/>
        </p:nvSpPr>
        <p:spPr bwMode="auto">
          <a:xfrm>
            <a:off x="999953" y="3947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2" name="Oval 72"/>
          <p:cNvSpPr>
            <a:spLocks noChangeArrowheads="1"/>
          </p:cNvSpPr>
          <p:nvPr/>
        </p:nvSpPr>
        <p:spPr bwMode="auto">
          <a:xfrm>
            <a:off x="2752553" y="3947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3" name="Oval 73"/>
          <p:cNvSpPr>
            <a:spLocks noChangeArrowheads="1"/>
          </p:cNvSpPr>
          <p:nvPr/>
        </p:nvSpPr>
        <p:spPr bwMode="auto">
          <a:xfrm>
            <a:off x="2219153" y="39472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Oval 74"/>
          <p:cNvSpPr>
            <a:spLocks noChangeArrowheads="1"/>
          </p:cNvSpPr>
          <p:nvPr/>
        </p:nvSpPr>
        <p:spPr bwMode="auto">
          <a:xfrm>
            <a:off x="1914353" y="39472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5" name="Line 75"/>
          <p:cNvSpPr>
            <a:spLocks noChangeShapeType="1"/>
          </p:cNvSpPr>
          <p:nvPr/>
        </p:nvSpPr>
        <p:spPr bwMode="auto">
          <a:xfrm>
            <a:off x="847553" y="38710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6" name="Oval 76"/>
          <p:cNvSpPr>
            <a:spLocks noChangeArrowheads="1"/>
          </p:cNvSpPr>
          <p:nvPr/>
        </p:nvSpPr>
        <p:spPr bwMode="auto">
          <a:xfrm>
            <a:off x="2447753" y="3794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7" name="Oval 77"/>
          <p:cNvSpPr>
            <a:spLocks noChangeArrowheads="1"/>
          </p:cNvSpPr>
          <p:nvPr/>
        </p:nvSpPr>
        <p:spPr bwMode="auto">
          <a:xfrm>
            <a:off x="1380953" y="3794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8" name="Oval 78"/>
          <p:cNvSpPr>
            <a:spLocks noChangeArrowheads="1"/>
          </p:cNvSpPr>
          <p:nvPr/>
        </p:nvSpPr>
        <p:spPr bwMode="auto">
          <a:xfrm>
            <a:off x="999953" y="3794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" name="Oval 79"/>
          <p:cNvSpPr>
            <a:spLocks noChangeArrowheads="1"/>
          </p:cNvSpPr>
          <p:nvPr/>
        </p:nvSpPr>
        <p:spPr bwMode="auto">
          <a:xfrm>
            <a:off x="2752553" y="3794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" name="Oval 80"/>
          <p:cNvSpPr>
            <a:spLocks noChangeArrowheads="1"/>
          </p:cNvSpPr>
          <p:nvPr/>
        </p:nvSpPr>
        <p:spPr bwMode="auto">
          <a:xfrm>
            <a:off x="2219153" y="37948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" name="Oval 81"/>
          <p:cNvSpPr>
            <a:spLocks noChangeArrowheads="1"/>
          </p:cNvSpPr>
          <p:nvPr/>
        </p:nvSpPr>
        <p:spPr bwMode="auto">
          <a:xfrm>
            <a:off x="1914353" y="37948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" name="Line 82"/>
          <p:cNvSpPr>
            <a:spLocks noChangeShapeType="1"/>
          </p:cNvSpPr>
          <p:nvPr/>
        </p:nvSpPr>
        <p:spPr bwMode="auto">
          <a:xfrm>
            <a:off x="847553" y="37186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" name="Oval 83"/>
          <p:cNvSpPr>
            <a:spLocks noChangeArrowheads="1"/>
          </p:cNvSpPr>
          <p:nvPr/>
        </p:nvSpPr>
        <p:spPr bwMode="auto">
          <a:xfrm>
            <a:off x="2447753" y="3642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" name="Oval 84"/>
          <p:cNvSpPr>
            <a:spLocks noChangeArrowheads="1"/>
          </p:cNvSpPr>
          <p:nvPr/>
        </p:nvSpPr>
        <p:spPr bwMode="auto">
          <a:xfrm>
            <a:off x="1380953" y="3642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" name="Oval 85"/>
          <p:cNvSpPr>
            <a:spLocks noChangeArrowheads="1"/>
          </p:cNvSpPr>
          <p:nvPr/>
        </p:nvSpPr>
        <p:spPr bwMode="auto">
          <a:xfrm>
            <a:off x="999953" y="3642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" name="Oval 86"/>
          <p:cNvSpPr>
            <a:spLocks noChangeArrowheads="1"/>
          </p:cNvSpPr>
          <p:nvPr/>
        </p:nvSpPr>
        <p:spPr bwMode="auto">
          <a:xfrm>
            <a:off x="2752553" y="3642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7" name="Oval 87"/>
          <p:cNvSpPr>
            <a:spLocks noChangeArrowheads="1"/>
          </p:cNvSpPr>
          <p:nvPr/>
        </p:nvSpPr>
        <p:spPr bwMode="auto">
          <a:xfrm>
            <a:off x="2219153" y="36424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8" name="Oval 88"/>
          <p:cNvSpPr>
            <a:spLocks noChangeArrowheads="1"/>
          </p:cNvSpPr>
          <p:nvPr/>
        </p:nvSpPr>
        <p:spPr bwMode="auto">
          <a:xfrm>
            <a:off x="1914353" y="36424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" name="Line 89"/>
          <p:cNvSpPr>
            <a:spLocks noChangeShapeType="1"/>
          </p:cNvSpPr>
          <p:nvPr/>
        </p:nvSpPr>
        <p:spPr bwMode="auto">
          <a:xfrm>
            <a:off x="847553" y="43282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" name="Oval 90"/>
          <p:cNvSpPr>
            <a:spLocks noChangeArrowheads="1"/>
          </p:cNvSpPr>
          <p:nvPr/>
        </p:nvSpPr>
        <p:spPr bwMode="auto">
          <a:xfrm>
            <a:off x="1609553" y="42520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1" name="Oval 91"/>
          <p:cNvSpPr>
            <a:spLocks noChangeArrowheads="1"/>
          </p:cNvSpPr>
          <p:nvPr/>
        </p:nvSpPr>
        <p:spPr bwMode="auto">
          <a:xfrm>
            <a:off x="1914353" y="425203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2" name="Line 92"/>
          <p:cNvSpPr>
            <a:spLocks noChangeShapeType="1"/>
          </p:cNvSpPr>
          <p:nvPr/>
        </p:nvSpPr>
        <p:spPr bwMode="auto">
          <a:xfrm flipH="1">
            <a:off x="2295353" y="4328230"/>
            <a:ext cx="6858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" name="Line 93"/>
          <p:cNvSpPr>
            <a:spLocks noChangeShapeType="1"/>
          </p:cNvSpPr>
          <p:nvPr/>
        </p:nvSpPr>
        <p:spPr bwMode="auto">
          <a:xfrm>
            <a:off x="847553" y="4175830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4" name="Oval 94"/>
          <p:cNvSpPr>
            <a:spLocks noChangeArrowheads="1"/>
          </p:cNvSpPr>
          <p:nvPr/>
        </p:nvSpPr>
        <p:spPr bwMode="auto">
          <a:xfrm>
            <a:off x="2447753" y="4099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5" name="Oval 95"/>
          <p:cNvSpPr>
            <a:spLocks noChangeArrowheads="1"/>
          </p:cNvSpPr>
          <p:nvPr/>
        </p:nvSpPr>
        <p:spPr bwMode="auto">
          <a:xfrm>
            <a:off x="1380953" y="4099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6" name="Oval 96"/>
          <p:cNvSpPr>
            <a:spLocks noChangeArrowheads="1"/>
          </p:cNvSpPr>
          <p:nvPr/>
        </p:nvSpPr>
        <p:spPr bwMode="auto">
          <a:xfrm>
            <a:off x="999953" y="4099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7" name="Oval 97"/>
          <p:cNvSpPr>
            <a:spLocks noChangeArrowheads="1"/>
          </p:cNvSpPr>
          <p:nvPr/>
        </p:nvSpPr>
        <p:spPr bwMode="auto">
          <a:xfrm>
            <a:off x="2752553" y="4099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8" name="Oval 98"/>
          <p:cNvSpPr>
            <a:spLocks noChangeArrowheads="1"/>
          </p:cNvSpPr>
          <p:nvPr/>
        </p:nvSpPr>
        <p:spPr bwMode="auto">
          <a:xfrm>
            <a:off x="2219153" y="4099630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9" name="Oval 99"/>
          <p:cNvSpPr>
            <a:spLocks noChangeArrowheads="1"/>
          </p:cNvSpPr>
          <p:nvPr/>
        </p:nvSpPr>
        <p:spPr bwMode="auto">
          <a:xfrm>
            <a:off x="1914353" y="409963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77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Line 11"/>
          <p:cNvSpPr>
            <a:spLocks noChangeShapeType="1"/>
          </p:cNvSpPr>
          <p:nvPr/>
        </p:nvSpPr>
        <p:spPr bwMode="auto">
          <a:xfrm>
            <a:off x="875314" y="8810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12"/>
          <p:cNvSpPr>
            <a:spLocks noChangeShapeType="1"/>
          </p:cNvSpPr>
          <p:nvPr/>
        </p:nvSpPr>
        <p:spPr bwMode="auto">
          <a:xfrm>
            <a:off x="875314" y="10334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3"/>
          <p:cNvSpPr>
            <a:spLocks noChangeShapeType="1"/>
          </p:cNvSpPr>
          <p:nvPr/>
        </p:nvSpPr>
        <p:spPr bwMode="auto">
          <a:xfrm>
            <a:off x="875314" y="11858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4"/>
          <p:cNvSpPr>
            <a:spLocks noChangeShapeType="1"/>
          </p:cNvSpPr>
          <p:nvPr/>
        </p:nvSpPr>
        <p:spPr bwMode="auto">
          <a:xfrm>
            <a:off x="1865914" y="1338272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15"/>
          <p:cNvSpPr>
            <a:spLocks noChangeShapeType="1"/>
          </p:cNvSpPr>
          <p:nvPr/>
        </p:nvSpPr>
        <p:spPr bwMode="auto">
          <a:xfrm>
            <a:off x="875314" y="14906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Oval 16"/>
          <p:cNvSpPr>
            <a:spLocks noChangeArrowheads="1"/>
          </p:cNvSpPr>
          <p:nvPr/>
        </p:nvSpPr>
        <p:spPr bwMode="auto">
          <a:xfrm>
            <a:off x="1942114" y="12620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Oval 17"/>
          <p:cNvSpPr>
            <a:spLocks noChangeArrowheads="1"/>
          </p:cNvSpPr>
          <p:nvPr/>
        </p:nvSpPr>
        <p:spPr bwMode="auto">
          <a:xfrm>
            <a:off x="1942114" y="14144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Oval 18"/>
          <p:cNvSpPr>
            <a:spLocks noChangeArrowheads="1"/>
          </p:cNvSpPr>
          <p:nvPr/>
        </p:nvSpPr>
        <p:spPr bwMode="auto">
          <a:xfrm>
            <a:off x="1942114" y="11096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Oval 19"/>
          <p:cNvSpPr>
            <a:spLocks noChangeArrowheads="1"/>
          </p:cNvSpPr>
          <p:nvPr/>
        </p:nvSpPr>
        <p:spPr bwMode="auto">
          <a:xfrm>
            <a:off x="1942114" y="9572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Oval 20"/>
          <p:cNvSpPr>
            <a:spLocks noChangeArrowheads="1"/>
          </p:cNvSpPr>
          <p:nvPr/>
        </p:nvSpPr>
        <p:spPr bwMode="auto">
          <a:xfrm>
            <a:off x="1942114" y="8048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Oval 21"/>
          <p:cNvSpPr>
            <a:spLocks noChangeArrowheads="1"/>
          </p:cNvSpPr>
          <p:nvPr/>
        </p:nvSpPr>
        <p:spPr bwMode="auto">
          <a:xfrm>
            <a:off x="1942114" y="5000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Oval 22"/>
          <p:cNvSpPr>
            <a:spLocks noChangeArrowheads="1"/>
          </p:cNvSpPr>
          <p:nvPr/>
        </p:nvSpPr>
        <p:spPr bwMode="auto">
          <a:xfrm>
            <a:off x="2627914" y="804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Oval 23"/>
          <p:cNvSpPr>
            <a:spLocks noChangeArrowheads="1"/>
          </p:cNvSpPr>
          <p:nvPr/>
        </p:nvSpPr>
        <p:spPr bwMode="auto">
          <a:xfrm>
            <a:off x="2627914" y="957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Oval 24"/>
          <p:cNvSpPr>
            <a:spLocks noChangeArrowheads="1"/>
          </p:cNvSpPr>
          <p:nvPr/>
        </p:nvSpPr>
        <p:spPr bwMode="auto">
          <a:xfrm>
            <a:off x="2627914" y="1109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Oval 25"/>
          <p:cNvSpPr>
            <a:spLocks noChangeArrowheads="1"/>
          </p:cNvSpPr>
          <p:nvPr/>
        </p:nvSpPr>
        <p:spPr bwMode="auto">
          <a:xfrm>
            <a:off x="2627914" y="1262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Oval 26"/>
          <p:cNvSpPr>
            <a:spLocks noChangeArrowheads="1"/>
          </p:cNvSpPr>
          <p:nvPr/>
        </p:nvSpPr>
        <p:spPr bwMode="auto">
          <a:xfrm>
            <a:off x="2627914" y="14144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Line 27"/>
          <p:cNvSpPr>
            <a:spLocks noChangeShapeType="1"/>
          </p:cNvSpPr>
          <p:nvPr/>
        </p:nvSpPr>
        <p:spPr bwMode="auto">
          <a:xfrm flipH="1">
            <a:off x="875314" y="1338272"/>
            <a:ext cx="990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Oval 28"/>
          <p:cNvSpPr>
            <a:spLocks noChangeArrowheads="1"/>
          </p:cNvSpPr>
          <p:nvPr/>
        </p:nvSpPr>
        <p:spPr bwMode="auto">
          <a:xfrm>
            <a:off x="1561114" y="1262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Oval 29"/>
          <p:cNvSpPr>
            <a:spLocks noChangeArrowheads="1"/>
          </p:cNvSpPr>
          <p:nvPr/>
        </p:nvSpPr>
        <p:spPr bwMode="auto">
          <a:xfrm>
            <a:off x="2780314" y="804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30"/>
          <p:cNvSpPr>
            <a:spLocks noChangeArrowheads="1"/>
          </p:cNvSpPr>
          <p:nvPr/>
        </p:nvSpPr>
        <p:spPr bwMode="auto">
          <a:xfrm>
            <a:off x="2780314" y="957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31"/>
          <p:cNvSpPr>
            <a:spLocks noChangeArrowheads="1"/>
          </p:cNvSpPr>
          <p:nvPr/>
        </p:nvSpPr>
        <p:spPr bwMode="auto">
          <a:xfrm>
            <a:off x="2780314" y="1109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32"/>
          <p:cNvSpPr>
            <a:spLocks noChangeArrowheads="1"/>
          </p:cNvSpPr>
          <p:nvPr/>
        </p:nvSpPr>
        <p:spPr bwMode="auto">
          <a:xfrm>
            <a:off x="2780314" y="1262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Oval 33"/>
          <p:cNvSpPr>
            <a:spLocks noChangeArrowheads="1"/>
          </p:cNvSpPr>
          <p:nvPr/>
        </p:nvSpPr>
        <p:spPr bwMode="auto">
          <a:xfrm>
            <a:off x="2780314" y="14144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68"/>
          <p:cNvSpPr>
            <a:spLocks noChangeShapeType="1"/>
          </p:cNvSpPr>
          <p:nvPr/>
        </p:nvSpPr>
        <p:spPr bwMode="auto">
          <a:xfrm>
            <a:off x="875314" y="4238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Oval 69"/>
          <p:cNvSpPr>
            <a:spLocks noChangeArrowheads="1"/>
          </p:cNvSpPr>
          <p:nvPr/>
        </p:nvSpPr>
        <p:spPr bwMode="auto">
          <a:xfrm>
            <a:off x="24755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Oval 70"/>
          <p:cNvSpPr>
            <a:spLocks noChangeArrowheads="1"/>
          </p:cNvSpPr>
          <p:nvPr/>
        </p:nvSpPr>
        <p:spPr bwMode="auto">
          <a:xfrm>
            <a:off x="14087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Oval 71"/>
          <p:cNvSpPr>
            <a:spLocks noChangeArrowheads="1"/>
          </p:cNvSpPr>
          <p:nvPr/>
        </p:nvSpPr>
        <p:spPr bwMode="auto">
          <a:xfrm>
            <a:off x="10277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Oval 72"/>
          <p:cNvSpPr>
            <a:spLocks noChangeArrowheads="1"/>
          </p:cNvSpPr>
          <p:nvPr/>
        </p:nvSpPr>
        <p:spPr bwMode="auto">
          <a:xfrm>
            <a:off x="27803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Oval 73"/>
          <p:cNvSpPr>
            <a:spLocks noChangeArrowheads="1"/>
          </p:cNvSpPr>
          <p:nvPr/>
        </p:nvSpPr>
        <p:spPr bwMode="auto">
          <a:xfrm>
            <a:off x="22469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Oval 74"/>
          <p:cNvSpPr>
            <a:spLocks noChangeArrowheads="1"/>
          </p:cNvSpPr>
          <p:nvPr/>
        </p:nvSpPr>
        <p:spPr bwMode="auto">
          <a:xfrm>
            <a:off x="1942114" y="3476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Line 75"/>
          <p:cNvSpPr>
            <a:spLocks noChangeShapeType="1"/>
          </p:cNvSpPr>
          <p:nvPr/>
        </p:nvSpPr>
        <p:spPr bwMode="auto">
          <a:xfrm>
            <a:off x="875314" y="2714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Oval 76"/>
          <p:cNvSpPr>
            <a:spLocks noChangeArrowheads="1"/>
          </p:cNvSpPr>
          <p:nvPr/>
        </p:nvSpPr>
        <p:spPr bwMode="auto">
          <a:xfrm>
            <a:off x="24755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Oval 77"/>
          <p:cNvSpPr>
            <a:spLocks noChangeArrowheads="1"/>
          </p:cNvSpPr>
          <p:nvPr/>
        </p:nvSpPr>
        <p:spPr bwMode="auto">
          <a:xfrm>
            <a:off x="14087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78"/>
          <p:cNvSpPr>
            <a:spLocks noChangeArrowheads="1"/>
          </p:cNvSpPr>
          <p:nvPr/>
        </p:nvSpPr>
        <p:spPr bwMode="auto">
          <a:xfrm>
            <a:off x="10277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Oval 79"/>
          <p:cNvSpPr>
            <a:spLocks noChangeArrowheads="1"/>
          </p:cNvSpPr>
          <p:nvPr/>
        </p:nvSpPr>
        <p:spPr bwMode="auto">
          <a:xfrm>
            <a:off x="27803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Oval 80"/>
          <p:cNvSpPr>
            <a:spLocks noChangeArrowheads="1"/>
          </p:cNvSpPr>
          <p:nvPr/>
        </p:nvSpPr>
        <p:spPr bwMode="auto">
          <a:xfrm>
            <a:off x="22469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Oval 81"/>
          <p:cNvSpPr>
            <a:spLocks noChangeArrowheads="1"/>
          </p:cNvSpPr>
          <p:nvPr/>
        </p:nvSpPr>
        <p:spPr bwMode="auto">
          <a:xfrm>
            <a:off x="1942114" y="1952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82"/>
          <p:cNvSpPr>
            <a:spLocks noChangeShapeType="1"/>
          </p:cNvSpPr>
          <p:nvPr/>
        </p:nvSpPr>
        <p:spPr bwMode="auto">
          <a:xfrm>
            <a:off x="875314" y="1190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Oval 83"/>
          <p:cNvSpPr>
            <a:spLocks noChangeArrowheads="1"/>
          </p:cNvSpPr>
          <p:nvPr/>
        </p:nvSpPr>
        <p:spPr bwMode="auto">
          <a:xfrm>
            <a:off x="24755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Oval 84"/>
          <p:cNvSpPr>
            <a:spLocks noChangeArrowheads="1"/>
          </p:cNvSpPr>
          <p:nvPr/>
        </p:nvSpPr>
        <p:spPr bwMode="auto">
          <a:xfrm>
            <a:off x="14087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Oval 85"/>
          <p:cNvSpPr>
            <a:spLocks noChangeArrowheads="1"/>
          </p:cNvSpPr>
          <p:nvPr/>
        </p:nvSpPr>
        <p:spPr bwMode="auto">
          <a:xfrm>
            <a:off x="10277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Oval 86"/>
          <p:cNvSpPr>
            <a:spLocks noChangeArrowheads="1"/>
          </p:cNvSpPr>
          <p:nvPr/>
        </p:nvSpPr>
        <p:spPr bwMode="auto">
          <a:xfrm>
            <a:off x="27803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Oval 87"/>
          <p:cNvSpPr>
            <a:spLocks noChangeArrowheads="1"/>
          </p:cNvSpPr>
          <p:nvPr/>
        </p:nvSpPr>
        <p:spPr bwMode="auto">
          <a:xfrm>
            <a:off x="22469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Oval 88"/>
          <p:cNvSpPr>
            <a:spLocks noChangeArrowheads="1"/>
          </p:cNvSpPr>
          <p:nvPr/>
        </p:nvSpPr>
        <p:spPr bwMode="auto">
          <a:xfrm>
            <a:off x="1942114" y="428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89"/>
          <p:cNvSpPr>
            <a:spLocks noChangeShapeType="1"/>
          </p:cNvSpPr>
          <p:nvPr/>
        </p:nvSpPr>
        <p:spPr bwMode="auto">
          <a:xfrm>
            <a:off x="875314" y="7286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Oval 90"/>
          <p:cNvSpPr>
            <a:spLocks noChangeArrowheads="1"/>
          </p:cNvSpPr>
          <p:nvPr/>
        </p:nvSpPr>
        <p:spPr bwMode="auto">
          <a:xfrm>
            <a:off x="1637314" y="6524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Oval 91"/>
          <p:cNvSpPr>
            <a:spLocks noChangeArrowheads="1"/>
          </p:cNvSpPr>
          <p:nvPr/>
        </p:nvSpPr>
        <p:spPr bwMode="auto">
          <a:xfrm>
            <a:off x="1942114" y="652472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Line 92"/>
          <p:cNvSpPr>
            <a:spLocks noChangeShapeType="1"/>
          </p:cNvSpPr>
          <p:nvPr/>
        </p:nvSpPr>
        <p:spPr bwMode="auto">
          <a:xfrm flipH="1">
            <a:off x="2323114" y="728672"/>
            <a:ext cx="6858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Line 93"/>
          <p:cNvSpPr>
            <a:spLocks noChangeShapeType="1"/>
          </p:cNvSpPr>
          <p:nvPr/>
        </p:nvSpPr>
        <p:spPr bwMode="auto">
          <a:xfrm>
            <a:off x="875314" y="5762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94"/>
          <p:cNvSpPr>
            <a:spLocks noChangeArrowheads="1"/>
          </p:cNvSpPr>
          <p:nvPr/>
        </p:nvSpPr>
        <p:spPr bwMode="auto">
          <a:xfrm>
            <a:off x="24755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95"/>
          <p:cNvSpPr>
            <a:spLocks noChangeArrowheads="1"/>
          </p:cNvSpPr>
          <p:nvPr/>
        </p:nvSpPr>
        <p:spPr bwMode="auto">
          <a:xfrm>
            <a:off x="14087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96"/>
          <p:cNvSpPr>
            <a:spLocks noChangeArrowheads="1"/>
          </p:cNvSpPr>
          <p:nvPr/>
        </p:nvSpPr>
        <p:spPr bwMode="auto">
          <a:xfrm>
            <a:off x="10277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Oval 97"/>
          <p:cNvSpPr>
            <a:spLocks noChangeArrowheads="1"/>
          </p:cNvSpPr>
          <p:nvPr/>
        </p:nvSpPr>
        <p:spPr bwMode="auto">
          <a:xfrm>
            <a:off x="27803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Oval 98"/>
          <p:cNvSpPr>
            <a:spLocks noChangeArrowheads="1"/>
          </p:cNvSpPr>
          <p:nvPr/>
        </p:nvSpPr>
        <p:spPr bwMode="auto">
          <a:xfrm>
            <a:off x="22469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Oval 99"/>
          <p:cNvSpPr>
            <a:spLocks noChangeArrowheads="1"/>
          </p:cNvSpPr>
          <p:nvPr/>
        </p:nvSpPr>
        <p:spPr bwMode="auto">
          <a:xfrm>
            <a:off x="1942114" y="5000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Text Box 100"/>
          <p:cNvSpPr txBox="1">
            <a:spLocks noChangeArrowheads="1"/>
          </p:cNvSpPr>
          <p:nvPr/>
        </p:nvSpPr>
        <p:spPr bwMode="auto">
          <a:xfrm>
            <a:off x="299614" y="6197970"/>
            <a:ext cx="388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 smtClean="0">
                <a:solidFill>
                  <a:srgbClr val="000000"/>
                </a:solidFill>
                <a:latin typeface="Comic Sans MS" charset="0"/>
              </a:rPr>
              <a:t>Hermisson</a:t>
            </a:r>
            <a:r>
              <a:rPr lang="en-US" dirty="0">
                <a:solidFill>
                  <a:srgbClr val="000000"/>
                </a:solidFill>
                <a:latin typeface="Comic Sans MS" charset="0"/>
              </a:rPr>
              <a:t> and </a:t>
            </a:r>
            <a:r>
              <a:rPr lang="en-US" dirty="0" err="1" smtClean="0">
                <a:solidFill>
                  <a:srgbClr val="000000"/>
                </a:solidFill>
                <a:latin typeface="Comic Sans MS" charset="0"/>
              </a:rPr>
              <a:t>Pennings</a:t>
            </a:r>
            <a:r>
              <a:rPr lang="en-US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mic Sans MS" charset="0"/>
              </a:rPr>
              <a:t>05, </a:t>
            </a:r>
            <a:r>
              <a:rPr lang="en-US" dirty="0" err="1" smtClean="0">
                <a:solidFill>
                  <a:srgbClr val="000000"/>
                </a:solidFill>
                <a:latin typeface="Comic Sans MS" charset="0"/>
              </a:rPr>
              <a:t>Pennings</a:t>
            </a:r>
            <a:r>
              <a:rPr lang="en-US" dirty="0" smtClean="0">
                <a:solidFill>
                  <a:srgbClr val="000000"/>
                </a:solidFill>
                <a:latin typeface="Comic Sans MS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latin typeface="Comic Sans MS" charset="0"/>
              </a:rPr>
              <a:t>Hermisson</a:t>
            </a:r>
            <a:r>
              <a:rPr lang="en-US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mic Sans MS" charset="0"/>
              </a:rPr>
              <a:t>06</a:t>
            </a:r>
            <a:endParaRPr lang="en-US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13714" y="98902"/>
            <a:ext cx="4926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Soft </a:t>
            </a:r>
            <a:r>
              <a:rPr lang="en-US" sz="3200" dirty="0" smtClean="0"/>
              <a:t>Sweeps</a:t>
            </a:r>
            <a:endParaRPr lang="en-US" sz="3200" dirty="0" smtClean="0"/>
          </a:p>
          <a:p>
            <a:r>
              <a:rPr lang="en-US" sz="2400" dirty="0" err="1" smtClean="0"/>
              <a:t>Pennings</a:t>
            </a:r>
            <a:r>
              <a:rPr lang="en-US" sz="2400" dirty="0" smtClean="0"/>
              <a:t> and </a:t>
            </a:r>
            <a:r>
              <a:rPr lang="en-US" sz="2400" dirty="0" err="1" smtClean="0"/>
              <a:t>Hermisson</a:t>
            </a:r>
            <a:r>
              <a:rPr lang="en-US" sz="2400" dirty="0" smtClean="0"/>
              <a:t> showed:</a:t>
            </a:r>
          </a:p>
          <a:p>
            <a:r>
              <a:rPr lang="en-US" sz="2400" dirty="0" smtClean="0"/>
              <a:t>Mutation rate at selected site =</a:t>
            </a:r>
            <a:r>
              <a:rPr lang="en-US" sz="2400" dirty="0" smtClean="0">
                <a:latin typeface="Symbol" charset="2"/>
                <a:cs typeface="Symbol" charset="2"/>
              </a:rPr>
              <a:t>r</a:t>
            </a:r>
            <a:endParaRPr lang="en-US" sz="2400" dirty="0">
              <a:latin typeface="Symbol" charset="2"/>
              <a:cs typeface="Symbol" charset="2"/>
            </a:endParaRPr>
          </a:p>
        </p:txBody>
      </p:sp>
      <p:cxnSp>
        <p:nvCxnSpPr>
          <p:cNvPr id="298" name="Straight Connector 297"/>
          <p:cNvCxnSpPr/>
          <p:nvPr/>
        </p:nvCxnSpPr>
        <p:spPr>
          <a:xfrm flipV="1">
            <a:off x="5498129" y="5544864"/>
            <a:ext cx="69968" cy="63912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5709814" y="5574390"/>
            <a:ext cx="316329" cy="5334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5724934" y="5559272"/>
            <a:ext cx="1" cy="68580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5741255" y="5590728"/>
            <a:ext cx="543133" cy="5334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V="1">
            <a:off x="6739191" y="5596152"/>
            <a:ext cx="226805" cy="609600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 flipV="1">
            <a:off x="6965996" y="5596152"/>
            <a:ext cx="316329" cy="533400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981116" y="5581034"/>
            <a:ext cx="1" cy="685801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7282325" y="5502721"/>
            <a:ext cx="212886" cy="67340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V="1">
            <a:off x="6450708" y="5544864"/>
            <a:ext cx="0" cy="6463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5-Point Star 14"/>
          <p:cNvSpPr/>
          <p:nvPr/>
        </p:nvSpPr>
        <p:spPr>
          <a:xfrm>
            <a:off x="5407409" y="5835314"/>
            <a:ext cx="258246" cy="257358"/>
          </a:xfrm>
          <a:prstGeom prst="star5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5-Point Star 306"/>
          <p:cNvSpPr/>
          <p:nvPr/>
        </p:nvSpPr>
        <p:spPr>
          <a:xfrm>
            <a:off x="6321586" y="5779027"/>
            <a:ext cx="258246" cy="257358"/>
          </a:xfrm>
          <a:prstGeom prst="star5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5-Point Star 307"/>
          <p:cNvSpPr/>
          <p:nvPr/>
        </p:nvSpPr>
        <p:spPr>
          <a:xfrm>
            <a:off x="7282325" y="5805078"/>
            <a:ext cx="258246" cy="257358"/>
          </a:xfrm>
          <a:prstGeom prst="star5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17"/>
          <p:cNvSpPr>
            <a:spLocks noChangeArrowheads="1"/>
          </p:cNvSpPr>
          <p:nvPr/>
        </p:nvSpPr>
        <p:spPr bwMode="auto">
          <a:xfrm>
            <a:off x="6920636" y="5546855"/>
            <a:ext cx="119767" cy="10765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" name="Oval 17"/>
          <p:cNvSpPr>
            <a:spLocks noChangeArrowheads="1"/>
          </p:cNvSpPr>
          <p:nvPr/>
        </p:nvSpPr>
        <p:spPr bwMode="auto">
          <a:xfrm>
            <a:off x="5679575" y="5529098"/>
            <a:ext cx="119767" cy="10765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18" name="Straight Connector 317"/>
          <p:cNvCxnSpPr>
            <a:endCxn id="331" idx="1"/>
          </p:cNvCxnSpPr>
          <p:nvPr/>
        </p:nvCxnSpPr>
        <p:spPr>
          <a:xfrm flipV="1">
            <a:off x="5040083" y="2911382"/>
            <a:ext cx="198985" cy="63912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 flipH="1" flipV="1">
            <a:off x="5251768" y="2940908"/>
            <a:ext cx="316329" cy="5334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 flipH="1" flipV="1">
            <a:off x="5266888" y="2925790"/>
            <a:ext cx="1" cy="68580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 flipH="1" flipV="1">
            <a:off x="5283209" y="2957246"/>
            <a:ext cx="543133" cy="53340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 flipV="1">
            <a:off x="6281145" y="2962670"/>
            <a:ext cx="226805" cy="609600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flipH="1" flipV="1">
            <a:off x="6507950" y="2962670"/>
            <a:ext cx="316329" cy="533400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/>
        </p:nvCxnSpPr>
        <p:spPr>
          <a:xfrm flipH="1" flipV="1">
            <a:off x="6523070" y="2947552"/>
            <a:ext cx="1" cy="685801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flipH="1" flipV="1">
            <a:off x="6495249" y="2914021"/>
            <a:ext cx="541916" cy="628624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 flipV="1">
            <a:off x="5992662" y="2911382"/>
            <a:ext cx="0" cy="646381"/>
          </a:xfrm>
          <a:prstGeom prst="line">
            <a:avLst/>
          </a:prstGeom>
          <a:ln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0" name="Oval 17"/>
          <p:cNvSpPr>
            <a:spLocks noChangeArrowheads="1"/>
          </p:cNvSpPr>
          <p:nvPr/>
        </p:nvSpPr>
        <p:spPr bwMode="auto">
          <a:xfrm>
            <a:off x="6462590" y="2913373"/>
            <a:ext cx="119767" cy="10765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" name="Oval 17"/>
          <p:cNvSpPr>
            <a:spLocks noChangeArrowheads="1"/>
          </p:cNvSpPr>
          <p:nvPr/>
        </p:nvSpPr>
        <p:spPr bwMode="auto">
          <a:xfrm>
            <a:off x="5221529" y="2895616"/>
            <a:ext cx="119767" cy="10765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" name="Oval 17"/>
          <p:cNvSpPr>
            <a:spLocks noChangeArrowheads="1"/>
          </p:cNvSpPr>
          <p:nvPr/>
        </p:nvSpPr>
        <p:spPr bwMode="auto">
          <a:xfrm>
            <a:off x="5949710" y="2869239"/>
            <a:ext cx="119767" cy="107656"/>
          </a:xfrm>
          <a:prstGeom prst="ellipse">
            <a:avLst/>
          </a:prstGeom>
          <a:solidFill>
            <a:srgbClr val="00FF00"/>
          </a:solidFill>
          <a:ln w="952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TextBox 16391"/>
          <p:cNvSpPr txBox="1"/>
          <p:nvPr/>
        </p:nvSpPr>
        <p:spPr>
          <a:xfrm>
            <a:off x="1136320" y="1474785"/>
            <a:ext cx="7925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At selected site: Lineages assigned to coalescent families </a:t>
            </a:r>
          </a:p>
          <a:p>
            <a:r>
              <a:rPr lang="en-US" sz="2400" dirty="0" smtClean="0"/>
              <a:t>(tables) following </a:t>
            </a:r>
            <a:r>
              <a:rPr lang="en-US" sz="2400" dirty="0" smtClean="0"/>
              <a:t>infinite alleles model with </a:t>
            </a:r>
            <a:r>
              <a:rPr lang="en-US" sz="2400" dirty="0" err="1" smtClean="0"/>
              <a:t>param</a:t>
            </a:r>
            <a:r>
              <a:rPr lang="en-US" sz="2400" dirty="0" smtClean="0"/>
              <a:t>. 4N</a:t>
            </a:r>
            <a:r>
              <a:rPr lang="en-US" sz="2400" dirty="0" smtClean="0">
                <a:latin typeface="Symbol" charset="2"/>
                <a:cs typeface="Symbol" charset="2"/>
              </a:rPr>
              <a:t>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16396" name="TextBox 16395"/>
          <p:cNvSpPr txBox="1"/>
          <p:nvPr/>
        </p:nvSpPr>
        <p:spPr>
          <a:xfrm>
            <a:off x="72990" y="4381872"/>
            <a:ext cx="320352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</a:t>
            </a:r>
            <a:r>
              <a:rPr lang="en-US" sz="2800" dirty="0" smtClean="0"/>
              <a:t>=</a:t>
            </a:r>
            <a:r>
              <a:rPr lang="en-US" sz="2800" dirty="0" smtClean="0"/>
              <a:t>e</a:t>
            </a:r>
            <a:r>
              <a:rPr lang="en-US" sz="2800" baseline="30000" dirty="0" smtClean="0"/>
              <a:t>-</a:t>
            </a:r>
            <a:r>
              <a:rPr lang="en-US" sz="2800" baseline="30000" dirty="0" err="1" smtClean="0"/>
              <a:t>rt</a:t>
            </a:r>
            <a:endParaRPr lang="en-US" sz="2800" baseline="30000" dirty="0" smtClean="0"/>
          </a:p>
          <a:p>
            <a:r>
              <a:rPr lang="en-US" sz="2400" dirty="0" smtClean="0"/>
              <a:t>Where t= time of sweep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675045" y="3671922"/>
            <a:ext cx="649268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At distance r away lineages recombine </a:t>
            </a:r>
            <a:r>
              <a:rPr lang="en-US" sz="2400" dirty="0" smtClean="0"/>
              <a:t>off, with </a:t>
            </a:r>
            <a:r>
              <a:rPr lang="en-US" sz="2400" dirty="0"/>
              <a:t>probability </a:t>
            </a:r>
            <a:r>
              <a:rPr lang="en-US" sz="2400" dirty="0" smtClean="0"/>
              <a:t>q,  </a:t>
            </a:r>
            <a:r>
              <a:rPr lang="en-US" sz="2400" dirty="0" smtClean="0"/>
              <a:t>and so escape coalescence.</a:t>
            </a:r>
            <a:endParaRPr lang="en-US" sz="2400" dirty="0"/>
          </a:p>
          <a:p>
            <a:r>
              <a:rPr lang="en-US" sz="2400" dirty="0"/>
              <a:t>R</a:t>
            </a:r>
            <a:r>
              <a:rPr lang="en-US" sz="2400" dirty="0" smtClean="0"/>
              <a:t>emaining lineages assigned </a:t>
            </a:r>
            <a:r>
              <a:rPr lang="en-US" sz="2400" dirty="0"/>
              <a:t>to </a:t>
            </a:r>
            <a:r>
              <a:rPr lang="en-US" sz="2400" dirty="0" smtClean="0"/>
              <a:t>coalescent families</a:t>
            </a:r>
            <a:endParaRPr lang="en-US" sz="2400" dirty="0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6492830" y="2358439"/>
            <a:ext cx="0" cy="54103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6018442" y="2358439"/>
            <a:ext cx="0" cy="54103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283209" y="2354580"/>
            <a:ext cx="0" cy="54103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2655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07" grpId="0" animBg="1"/>
      <p:bldP spid="308" grpId="0" animBg="1"/>
      <p:bldP spid="311" grpId="0" animBg="1"/>
      <p:bldP spid="313" grpId="0" animBg="1"/>
      <p:bldP spid="16396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Line 11"/>
          <p:cNvSpPr>
            <a:spLocks noChangeShapeType="1"/>
          </p:cNvSpPr>
          <p:nvPr/>
        </p:nvSpPr>
        <p:spPr bwMode="auto">
          <a:xfrm>
            <a:off x="875314" y="8810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12"/>
          <p:cNvSpPr>
            <a:spLocks noChangeShapeType="1"/>
          </p:cNvSpPr>
          <p:nvPr/>
        </p:nvSpPr>
        <p:spPr bwMode="auto">
          <a:xfrm>
            <a:off x="875314" y="10334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3"/>
          <p:cNvSpPr>
            <a:spLocks noChangeShapeType="1"/>
          </p:cNvSpPr>
          <p:nvPr/>
        </p:nvSpPr>
        <p:spPr bwMode="auto">
          <a:xfrm>
            <a:off x="875314" y="11858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4"/>
          <p:cNvSpPr>
            <a:spLocks noChangeShapeType="1"/>
          </p:cNvSpPr>
          <p:nvPr/>
        </p:nvSpPr>
        <p:spPr bwMode="auto">
          <a:xfrm>
            <a:off x="1865914" y="1338272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15"/>
          <p:cNvSpPr>
            <a:spLocks noChangeShapeType="1"/>
          </p:cNvSpPr>
          <p:nvPr/>
        </p:nvSpPr>
        <p:spPr bwMode="auto">
          <a:xfrm>
            <a:off x="875314" y="14906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Oval 16"/>
          <p:cNvSpPr>
            <a:spLocks noChangeArrowheads="1"/>
          </p:cNvSpPr>
          <p:nvPr/>
        </p:nvSpPr>
        <p:spPr bwMode="auto">
          <a:xfrm>
            <a:off x="1942114" y="12620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Oval 17"/>
          <p:cNvSpPr>
            <a:spLocks noChangeArrowheads="1"/>
          </p:cNvSpPr>
          <p:nvPr/>
        </p:nvSpPr>
        <p:spPr bwMode="auto">
          <a:xfrm>
            <a:off x="1942114" y="14144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Oval 18"/>
          <p:cNvSpPr>
            <a:spLocks noChangeArrowheads="1"/>
          </p:cNvSpPr>
          <p:nvPr/>
        </p:nvSpPr>
        <p:spPr bwMode="auto">
          <a:xfrm>
            <a:off x="1942114" y="11096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Oval 19"/>
          <p:cNvSpPr>
            <a:spLocks noChangeArrowheads="1"/>
          </p:cNvSpPr>
          <p:nvPr/>
        </p:nvSpPr>
        <p:spPr bwMode="auto">
          <a:xfrm>
            <a:off x="1942114" y="9572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Oval 20"/>
          <p:cNvSpPr>
            <a:spLocks noChangeArrowheads="1"/>
          </p:cNvSpPr>
          <p:nvPr/>
        </p:nvSpPr>
        <p:spPr bwMode="auto">
          <a:xfrm>
            <a:off x="1942114" y="8048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Oval 21"/>
          <p:cNvSpPr>
            <a:spLocks noChangeArrowheads="1"/>
          </p:cNvSpPr>
          <p:nvPr/>
        </p:nvSpPr>
        <p:spPr bwMode="auto">
          <a:xfrm>
            <a:off x="1942114" y="5000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Oval 22"/>
          <p:cNvSpPr>
            <a:spLocks noChangeArrowheads="1"/>
          </p:cNvSpPr>
          <p:nvPr/>
        </p:nvSpPr>
        <p:spPr bwMode="auto">
          <a:xfrm>
            <a:off x="2627914" y="804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Oval 23"/>
          <p:cNvSpPr>
            <a:spLocks noChangeArrowheads="1"/>
          </p:cNvSpPr>
          <p:nvPr/>
        </p:nvSpPr>
        <p:spPr bwMode="auto">
          <a:xfrm>
            <a:off x="2627914" y="957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Oval 24"/>
          <p:cNvSpPr>
            <a:spLocks noChangeArrowheads="1"/>
          </p:cNvSpPr>
          <p:nvPr/>
        </p:nvSpPr>
        <p:spPr bwMode="auto">
          <a:xfrm>
            <a:off x="2627914" y="1109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Oval 25"/>
          <p:cNvSpPr>
            <a:spLocks noChangeArrowheads="1"/>
          </p:cNvSpPr>
          <p:nvPr/>
        </p:nvSpPr>
        <p:spPr bwMode="auto">
          <a:xfrm>
            <a:off x="2627914" y="1262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Oval 26"/>
          <p:cNvSpPr>
            <a:spLocks noChangeArrowheads="1"/>
          </p:cNvSpPr>
          <p:nvPr/>
        </p:nvSpPr>
        <p:spPr bwMode="auto">
          <a:xfrm>
            <a:off x="2627914" y="14144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Line 27"/>
          <p:cNvSpPr>
            <a:spLocks noChangeShapeType="1"/>
          </p:cNvSpPr>
          <p:nvPr/>
        </p:nvSpPr>
        <p:spPr bwMode="auto">
          <a:xfrm flipH="1">
            <a:off x="875314" y="1338272"/>
            <a:ext cx="990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Oval 28"/>
          <p:cNvSpPr>
            <a:spLocks noChangeArrowheads="1"/>
          </p:cNvSpPr>
          <p:nvPr/>
        </p:nvSpPr>
        <p:spPr bwMode="auto">
          <a:xfrm>
            <a:off x="1561114" y="1262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Oval 29"/>
          <p:cNvSpPr>
            <a:spLocks noChangeArrowheads="1"/>
          </p:cNvSpPr>
          <p:nvPr/>
        </p:nvSpPr>
        <p:spPr bwMode="auto">
          <a:xfrm>
            <a:off x="2780314" y="804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30"/>
          <p:cNvSpPr>
            <a:spLocks noChangeArrowheads="1"/>
          </p:cNvSpPr>
          <p:nvPr/>
        </p:nvSpPr>
        <p:spPr bwMode="auto">
          <a:xfrm>
            <a:off x="2780314" y="957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31"/>
          <p:cNvSpPr>
            <a:spLocks noChangeArrowheads="1"/>
          </p:cNvSpPr>
          <p:nvPr/>
        </p:nvSpPr>
        <p:spPr bwMode="auto">
          <a:xfrm>
            <a:off x="2780314" y="1109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32"/>
          <p:cNvSpPr>
            <a:spLocks noChangeArrowheads="1"/>
          </p:cNvSpPr>
          <p:nvPr/>
        </p:nvSpPr>
        <p:spPr bwMode="auto">
          <a:xfrm>
            <a:off x="2780314" y="1262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Oval 33"/>
          <p:cNvSpPr>
            <a:spLocks noChangeArrowheads="1"/>
          </p:cNvSpPr>
          <p:nvPr/>
        </p:nvSpPr>
        <p:spPr bwMode="auto">
          <a:xfrm>
            <a:off x="2780314" y="14144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68"/>
          <p:cNvSpPr>
            <a:spLocks noChangeShapeType="1"/>
          </p:cNvSpPr>
          <p:nvPr/>
        </p:nvSpPr>
        <p:spPr bwMode="auto">
          <a:xfrm>
            <a:off x="875314" y="4238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Oval 69"/>
          <p:cNvSpPr>
            <a:spLocks noChangeArrowheads="1"/>
          </p:cNvSpPr>
          <p:nvPr/>
        </p:nvSpPr>
        <p:spPr bwMode="auto">
          <a:xfrm>
            <a:off x="24755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Oval 70"/>
          <p:cNvSpPr>
            <a:spLocks noChangeArrowheads="1"/>
          </p:cNvSpPr>
          <p:nvPr/>
        </p:nvSpPr>
        <p:spPr bwMode="auto">
          <a:xfrm>
            <a:off x="14087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Oval 71"/>
          <p:cNvSpPr>
            <a:spLocks noChangeArrowheads="1"/>
          </p:cNvSpPr>
          <p:nvPr/>
        </p:nvSpPr>
        <p:spPr bwMode="auto">
          <a:xfrm>
            <a:off x="10277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Oval 72"/>
          <p:cNvSpPr>
            <a:spLocks noChangeArrowheads="1"/>
          </p:cNvSpPr>
          <p:nvPr/>
        </p:nvSpPr>
        <p:spPr bwMode="auto">
          <a:xfrm>
            <a:off x="27803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Oval 73"/>
          <p:cNvSpPr>
            <a:spLocks noChangeArrowheads="1"/>
          </p:cNvSpPr>
          <p:nvPr/>
        </p:nvSpPr>
        <p:spPr bwMode="auto">
          <a:xfrm>
            <a:off x="22469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Oval 74"/>
          <p:cNvSpPr>
            <a:spLocks noChangeArrowheads="1"/>
          </p:cNvSpPr>
          <p:nvPr/>
        </p:nvSpPr>
        <p:spPr bwMode="auto">
          <a:xfrm>
            <a:off x="1942114" y="3476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Line 75"/>
          <p:cNvSpPr>
            <a:spLocks noChangeShapeType="1"/>
          </p:cNvSpPr>
          <p:nvPr/>
        </p:nvSpPr>
        <p:spPr bwMode="auto">
          <a:xfrm>
            <a:off x="875314" y="2714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Oval 76"/>
          <p:cNvSpPr>
            <a:spLocks noChangeArrowheads="1"/>
          </p:cNvSpPr>
          <p:nvPr/>
        </p:nvSpPr>
        <p:spPr bwMode="auto">
          <a:xfrm>
            <a:off x="24755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Oval 77"/>
          <p:cNvSpPr>
            <a:spLocks noChangeArrowheads="1"/>
          </p:cNvSpPr>
          <p:nvPr/>
        </p:nvSpPr>
        <p:spPr bwMode="auto">
          <a:xfrm>
            <a:off x="14087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78"/>
          <p:cNvSpPr>
            <a:spLocks noChangeArrowheads="1"/>
          </p:cNvSpPr>
          <p:nvPr/>
        </p:nvSpPr>
        <p:spPr bwMode="auto">
          <a:xfrm>
            <a:off x="10277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Oval 79"/>
          <p:cNvSpPr>
            <a:spLocks noChangeArrowheads="1"/>
          </p:cNvSpPr>
          <p:nvPr/>
        </p:nvSpPr>
        <p:spPr bwMode="auto">
          <a:xfrm>
            <a:off x="27803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Oval 80"/>
          <p:cNvSpPr>
            <a:spLocks noChangeArrowheads="1"/>
          </p:cNvSpPr>
          <p:nvPr/>
        </p:nvSpPr>
        <p:spPr bwMode="auto">
          <a:xfrm>
            <a:off x="22469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Oval 81"/>
          <p:cNvSpPr>
            <a:spLocks noChangeArrowheads="1"/>
          </p:cNvSpPr>
          <p:nvPr/>
        </p:nvSpPr>
        <p:spPr bwMode="auto">
          <a:xfrm>
            <a:off x="1942114" y="1952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82"/>
          <p:cNvSpPr>
            <a:spLocks noChangeShapeType="1"/>
          </p:cNvSpPr>
          <p:nvPr/>
        </p:nvSpPr>
        <p:spPr bwMode="auto">
          <a:xfrm>
            <a:off x="875314" y="1190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Oval 83"/>
          <p:cNvSpPr>
            <a:spLocks noChangeArrowheads="1"/>
          </p:cNvSpPr>
          <p:nvPr/>
        </p:nvSpPr>
        <p:spPr bwMode="auto">
          <a:xfrm>
            <a:off x="24755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Oval 84"/>
          <p:cNvSpPr>
            <a:spLocks noChangeArrowheads="1"/>
          </p:cNvSpPr>
          <p:nvPr/>
        </p:nvSpPr>
        <p:spPr bwMode="auto">
          <a:xfrm>
            <a:off x="14087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Oval 85"/>
          <p:cNvSpPr>
            <a:spLocks noChangeArrowheads="1"/>
          </p:cNvSpPr>
          <p:nvPr/>
        </p:nvSpPr>
        <p:spPr bwMode="auto">
          <a:xfrm>
            <a:off x="10277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Oval 86"/>
          <p:cNvSpPr>
            <a:spLocks noChangeArrowheads="1"/>
          </p:cNvSpPr>
          <p:nvPr/>
        </p:nvSpPr>
        <p:spPr bwMode="auto">
          <a:xfrm>
            <a:off x="27803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Oval 87"/>
          <p:cNvSpPr>
            <a:spLocks noChangeArrowheads="1"/>
          </p:cNvSpPr>
          <p:nvPr/>
        </p:nvSpPr>
        <p:spPr bwMode="auto">
          <a:xfrm>
            <a:off x="22469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Oval 88"/>
          <p:cNvSpPr>
            <a:spLocks noChangeArrowheads="1"/>
          </p:cNvSpPr>
          <p:nvPr/>
        </p:nvSpPr>
        <p:spPr bwMode="auto">
          <a:xfrm>
            <a:off x="1942114" y="428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89"/>
          <p:cNvSpPr>
            <a:spLocks noChangeShapeType="1"/>
          </p:cNvSpPr>
          <p:nvPr/>
        </p:nvSpPr>
        <p:spPr bwMode="auto">
          <a:xfrm>
            <a:off x="875314" y="7286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Oval 90"/>
          <p:cNvSpPr>
            <a:spLocks noChangeArrowheads="1"/>
          </p:cNvSpPr>
          <p:nvPr/>
        </p:nvSpPr>
        <p:spPr bwMode="auto">
          <a:xfrm>
            <a:off x="1637314" y="6524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Oval 91"/>
          <p:cNvSpPr>
            <a:spLocks noChangeArrowheads="1"/>
          </p:cNvSpPr>
          <p:nvPr/>
        </p:nvSpPr>
        <p:spPr bwMode="auto">
          <a:xfrm>
            <a:off x="1942114" y="652472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Line 92"/>
          <p:cNvSpPr>
            <a:spLocks noChangeShapeType="1"/>
          </p:cNvSpPr>
          <p:nvPr/>
        </p:nvSpPr>
        <p:spPr bwMode="auto">
          <a:xfrm flipH="1">
            <a:off x="2323114" y="728672"/>
            <a:ext cx="6858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Line 93"/>
          <p:cNvSpPr>
            <a:spLocks noChangeShapeType="1"/>
          </p:cNvSpPr>
          <p:nvPr/>
        </p:nvSpPr>
        <p:spPr bwMode="auto">
          <a:xfrm>
            <a:off x="875314" y="5762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94"/>
          <p:cNvSpPr>
            <a:spLocks noChangeArrowheads="1"/>
          </p:cNvSpPr>
          <p:nvPr/>
        </p:nvSpPr>
        <p:spPr bwMode="auto">
          <a:xfrm>
            <a:off x="24755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95"/>
          <p:cNvSpPr>
            <a:spLocks noChangeArrowheads="1"/>
          </p:cNvSpPr>
          <p:nvPr/>
        </p:nvSpPr>
        <p:spPr bwMode="auto">
          <a:xfrm>
            <a:off x="14087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96"/>
          <p:cNvSpPr>
            <a:spLocks noChangeArrowheads="1"/>
          </p:cNvSpPr>
          <p:nvPr/>
        </p:nvSpPr>
        <p:spPr bwMode="auto">
          <a:xfrm>
            <a:off x="10277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Oval 97"/>
          <p:cNvSpPr>
            <a:spLocks noChangeArrowheads="1"/>
          </p:cNvSpPr>
          <p:nvPr/>
        </p:nvSpPr>
        <p:spPr bwMode="auto">
          <a:xfrm>
            <a:off x="27803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Oval 98"/>
          <p:cNvSpPr>
            <a:spLocks noChangeArrowheads="1"/>
          </p:cNvSpPr>
          <p:nvPr/>
        </p:nvSpPr>
        <p:spPr bwMode="auto">
          <a:xfrm>
            <a:off x="22469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Oval 99"/>
          <p:cNvSpPr>
            <a:spLocks noChangeArrowheads="1"/>
          </p:cNvSpPr>
          <p:nvPr/>
        </p:nvSpPr>
        <p:spPr bwMode="auto">
          <a:xfrm>
            <a:off x="1942114" y="5000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13714" y="24856"/>
            <a:ext cx="39537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Recurrent Soft Sweeps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6017117" y="548721"/>
            <a:ext cx="2925948" cy="3176548"/>
            <a:chOff x="4569263" y="2506327"/>
            <a:chExt cx="2925948" cy="3176548"/>
          </a:xfrm>
        </p:grpSpPr>
        <p:cxnSp>
          <p:nvCxnSpPr>
            <p:cNvPr id="298" name="Straight Connector 297"/>
            <p:cNvCxnSpPr/>
            <p:nvPr/>
          </p:nvCxnSpPr>
          <p:spPr>
            <a:xfrm flipV="1">
              <a:off x="5498129" y="2506327"/>
              <a:ext cx="301213" cy="309370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H="1" flipV="1">
              <a:off x="5709814" y="4990430"/>
              <a:ext cx="316329" cy="5334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H="1" flipV="1">
              <a:off x="5724934" y="4975312"/>
              <a:ext cx="1" cy="685801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H="1" flipV="1">
              <a:off x="5741255" y="5006768"/>
              <a:ext cx="543133" cy="5334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V="1">
              <a:off x="6739191" y="5012192"/>
              <a:ext cx="226805" cy="609600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965996" y="5012192"/>
              <a:ext cx="316329" cy="533400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H="1" flipV="1">
              <a:off x="6981116" y="4997074"/>
              <a:ext cx="1" cy="685801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 flipH="1" flipV="1">
              <a:off x="7040403" y="4411327"/>
              <a:ext cx="439688" cy="11959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V="1">
              <a:off x="6450708" y="4278839"/>
              <a:ext cx="0" cy="132844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5-Point Star 14"/>
            <p:cNvSpPr/>
            <p:nvPr/>
          </p:nvSpPr>
          <p:spPr>
            <a:xfrm>
              <a:off x="5362049" y="4930176"/>
              <a:ext cx="258246" cy="257358"/>
            </a:xfrm>
            <a:prstGeom prst="star5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5-Point Star 306"/>
            <p:cNvSpPr/>
            <p:nvPr/>
          </p:nvSpPr>
          <p:spPr>
            <a:xfrm>
              <a:off x="6321586" y="4932285"/>
              <a:ext cx="258246" cy="257358"/>
            </a:xfrm>
            <a:prstGeom prst="star5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5-Point Star 307"/>
            <p:cNvSpPr/>
            <p:nvPr/>
          </p:nvSpPr>
          <p:spPr>
            <a:xfrm>
              <a:off x="7236965" y="4972935"/>
              <a:ext cx="258246" cy="257358"/>
            </a:xfrm>
            <a:prstGeom prst="star5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9" name="Straight Connector 308"/>
            <p:cNvCxnSpPr/>
            <p:nvPr/>
          </p:nvCxnSpPr>
          <p:spPr>
            <a:xfrm flipV="1">
              <a:off x="5741255" y="4335127"/>
              <a:ext cx="709453" cy="66194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endCxn id="314" idx="4"/>
            </p:cNvCxnSpPr>
            <p:nvPr/>
          </p:nvCxnSpPr>
          <p:spPr>
            <a:xfrm flipH="1" flipV="1">
              <a:off x="6679320" y="3892567"/>
              <a:ext cx="286676" cy="114611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Oval 17"/>
            <p:cNvSpPr>
              <a:spLocks noChangeArrowheads="1"/>
            </p:cNvSpPr>
            <p:nvPr/>
          </p:nvSpPr>
          <p:spPr bwMode="auto">
            <a:xfrm>
              <a:off x="6920636" y="4962895"/>
              <a:ext cx="119767" cy="10765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Oval 17"/>
            <p:cNvSpPr>
              <a:spLocks noChangeArrowheads="1"/>
            </p:cNvSpPr>
            <p:nvPr/>
          </p:nvSpPr>
          <p:spPr bwMode="auto">
            <a:xfrm>
              <a:off x="5679575" y="4945138"/>
              <a:ext cx="119767" cy="1076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16" name="Straight Connector 315"/>
            <p:cNvCxnSpPr/>
            <p:nvPr/>
          </p:nvCxnSpPr>
          <p:spPr>
            <a:xfrm flipH="1" flipV="1">
              <a:off x="5799342" y="2506327"/>
              <a:ext cx="1244647" cy="191388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flipV="1">
              <a:off x="6450708" y="3851753"/>
              <a:ext cx="225604" cy="48337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Oval 17"/>
            <p:cNvSpPr>
              <a:spLocks noChangeArrowheads="1"/>
            </p:cNvSpPr>
            <p:nvPr/>
          </p:nvSpPr>
          <p:spPr bwMode="auto">
            <a:xfrm>
              <a:off x="6619436" y="3784911"/>
              <a:ext cx="119767" cy="10765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5-Point Star 77"/>
            <p:cNvSpPr/>
            <p:nvPr/>
          </p:nvSpPr>
          <p:spPr>
            <a:xfrm>
              <a:off x="5539127" y="3679953"/>
              <a:ext cx="258246" cy="257358"/>
            </a:xfrm>
            <a:prstGeom prst="star5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Lightning Bolt 2"/>
            <p:cNvSpPr/>
            <p:nvPr/>
          </p:nvSpPr>
          <p:spPr>
            <a:xfrm>
              <a:off x="4569263" y="3679953"/>
              <a:ext cx="437948" cy="257358"/>
            </a:xfrm>
            <a:prstGeom prst="lightningBol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Lightning Bolt 79"/>
            <p:cNvSpPr/>
            <p:nvPr/>
          </p:nvSpPr>
          <p:spPr>
            <a:xfrm>
              <a:off x="4686051" y="4941872"/>
              <a:ext cx="437948" cy="257358"/>
            </a:xfrm>
            <a:prstGeom prst="lightningBol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4625" y="1722347"/>
            <a:ext cx="7467617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Neutral coalescence at rate 1/(2N)</a:t>
            </a:r>
          </a:p>
          <a:p>
            <a:endParaRPr lang="en-US" sz="2400" dirty="0" smtClean="0"/>
          </a:p>
          <a:p>
            <a:r>
              <a:rPr lang="en-US" sz="2400" dirty="0" smtClean="0"/>
              <a:t>Sweeps occur at rate </a:t>
            </a:r>
            <a:r>
              <a:rPr lang="en-US" sz="2400" dirty="0" err="1" smtClean="0">
                <a:latin typeface="Symbol" charset="2"/>
                <a:cs typeface="Symbol" charset="2"/>
              </a:rPr>
              <a:t>n</a:t>
            </a:r>
            <a:r>
              <a:rPr lang="en-US" sz="2400" baseline="-25000" dirty="0" err="1" smtClean="0"/>
              <a:t>BP</a:t>
            </a:r>
            <a:r>
              <a:rPr lang="en-US" sz="2400" dirty="0" smtClean="0"/>
              <a:t> </a:t>
            </a:r>
            <a:r>
              <a:rPr lang="en-US" sz="2400" dirty="0" smtClean="0"/>
              <a:t>homogeneously</a:t>
            </a:r>
          </a:p>
          <a:p>
            <a:r>
              <a:rPr lang="en-US" sz="2400" dirty="0" smtClean="0"/>
              <a:t> </a:t>
            </a:r>
            <a:r>
              <a:rPr lang="en-US" sz="2400" dirty="0" smtClean="0"/>
              <a:t>along sequence recombining at rate </a:t>
            </a:r>
            <a:r>
              <a:rPr lang="en-US" sz="2400" dirty="0" err="1" smtClean="0"/>
              <a:t>r</a:t>
            </a:r>
            <a:r>
              <a:rPr lang="en-US" sz="2400" baseline="-25000" dirty="0" err="1" smtClean="0"/>
              <a:t>BP</a:t>
            </a:r>
            <a:endParaRPr lang="en-US" sz="2400" baseline="-25000" dirty="0" smtClean="0"/>
          </a:p>
          <a:p>
            <a:r>
              <a:rPr lang="en-US" sz="2400" dirty="0"/>
              <a:t>i</a:t>
            </a:r>
            <a:r>
              <a:rPr lang="en-US" sz="2400" dirty="0" smtClean="0"/>
              <a:t> out of k lineages caught in sweep at rate: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 err="1"/>
              <a:t>i</a:t>
            </a:r>
            <a:r>
              <a:rPr lang="en-US" sz="2400" dirty="0" smtClean="0"/>
              <a:t> </a:t>
            </a:r>
            <a:r>
              <a:rPr lang="en-US" sz="2400" dirty="0" smtClean="0"/>
              <a:t>lineages are then </a:t>
            </a:r>
            <a:r>
              <a:rPr lang="en-US" sz="2400" dirty="0" smtClean="0"/>
              <a:t>forced into coalescence families 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ccording </a:t>
            </a:r>
            <a:r>
              <a:rPr lang="en-US" sz="2400" dirty="0" smtClean="0"/>
              <a:t>to </a:t>
            </a:r>
            <a:r>
              <a:rPr lang="en-US" sz="2400" dirty="0"/>
              <a:t>infinite alleles model </a:t>
            </a:r>
            <a:r>
              <a:rPr lang="en-US" sz="2400" dirty="0" smtClean="0"/>
              <a:t>w</a:t>
            </a:r>
            <a:r>
              <a:rPr lang="en-US" sz="2400" dirty="0" smtClean="0"/>
              <a:t>ith parameter </a:t>
            </a:r>
            <a:r>
              <a:rPr lang="en-US" sz="2400" dirty="0" smtClean="0"/>
              <a:t>4N</a:t>
            </a:r>
            <a:r>
              <a:rPr lang="en-US" sz="2400" dirty="0" smtClean="0">
                <a:latin typeface="Symbol" charset="2"/>
                <a:cs typeface="Symbol" charset="2"/>
              </a:rPr>
              <a:t>r</a:t>
            </a:r>
            <a:endParaRPr lang="en-US" sz="2400" dirty="0">
              <a:latin typeface="Symbol" charset="2"/>
              <a:cs typeface="Symbol" charset="2"/>
            </a:endParaRPr>
          </a:p>
          <a:p>
            <a:r>
              <a:rPr lang="en-US" sz="2400" dirty="0" smtClean="0"/>
              <a:t>  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 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6" y="3885385"/>
            <a:ext cx="5720840" cy="85664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887" y="5929130"/>
            <a:ext cx="5403058" cy="7324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84183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Line 11"/>
          <p:cNvSpPr>
            <a:spLocks noChangeShapeType="1"/>
          </p:cNvSpPr>
          <p:nvPr/>
        </p:nvSpPr>
        <p:spPr bwMode="auto">
          <a:xfrm>
            <a:off x="875314" y="8810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12"/>
          <p:cNvSpPr>
            <a:spLocks noChangeShapeType="1"/>
          </p:cNvSpPr>
          <p:nvPr/>
        </p:nvSpPr>
        <p:spPr bwMode="auto">
          <a:xfrm>
            <a:off x="875314" y="10334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3"/>
          <p:cNvSpPr>
            <a:spLocks noChangeShapeType="1"/>
          </p:cNvSpPr>
          <p:nvPr/>
        </p:nvSpPr>
        <p:spPr bwMode="auto">
          <a:xfrm>
            <a:off x="875314" y="11858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4"/>
          <p:cNvSpPr>
            <a:spLocks noChangeShapeType="1"/>
          </p:cNvSpPr>
          <p:nvPr/>
        </p:nvSpPr>
        <p:spPr bwMode="auto">
          <a:xfrm>
            <a:off x="1865914" y="1338272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15"/>
          <p:cNvSpPr>
            <a:spLocks noChangeShapeType="1"/>
          </p:cNvSpPr>
          <p:nvPr/>
        </p:nvSpPr>
        <p:spPr bwMode="auto">
          <a:xfrm>
            <a:off x="875314" y="14906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Oval 16"/>
          <p:cNvSpPr>
            <a:spLocks noChangeArrowheads="1"/>
          </p:cNvSpPr>
          <p:nvPr/>
        </p:nvSpPr>
        <p:spPr bwMode="auto">
          <a:xfrm>
            <a:off x="1942114" y="12620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Oval 17"/>
          <p:cNvSpPr>
            <a:spLocks noChangeArrowheads="1"/>
          </p:cNvSpPr>
          <p:nvPr/>
        </p:nvSpPr>
        <p:spPr bwMode="auto">
          <a:xfrm>
            <a:off x="1942114" y="14144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Oval 18"/>
          <p:cNvSpPr>
            <a:spLocks noChangeArrowheads="1"/>
          </p:cNvSpPr>
          <p:nvPr/>
        </p:nvSpPr>
        <p:spPr bwMode="auto">
          <a:xfrm>
            <a:off x="1942114" y="11096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Oval 19"/>
          <p:cNvSpPr>
            <a:spLocks noChangeArrowheads="1"/>
          </p:cNvSpPr>
          <p:nvPr/>
        </p:nvSpPr>
        <p:spPr bwMode="auto">
          <a:xfrm>
            <a:off x="1942114" y="9572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Oval 20"/>
          <p:cNvSpPr>
            <a:spLocks noChangeArrowheads="1"/>
          </p:cNvSpPr>
          <p:nvPr/>
        </p:nvSpPr>
        <p:spPr bwMode="auto">
          <a:xfrm>
            <a:off x="1942114" y="804872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Oval 21"/>
          <p:cNvSpPr>
            <a:spLocks noChangeArrowheads="1"/>
          </p:cNvSpPr>
          <p:nvPr/>
        </p:nvSpPr>
        <p:spPr bwMode="auto">
          <a:xfrm>
            <a:off x="1942114" y="5000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Oval 22"/>
          <p:cNvSpPr>
            <a:spLocks noChangeArrowheads="1"/>
          </p:cNvSpPr>
          <p:nvPr/>
        </p:nvSpPr>
        <p:spPr bwMode="auto">
          <a:xfrm>
            <a:off x="2627914" y="804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Oval 23"/>
          <p:cNvSpPr>
            <a:spLocks noChangeArrowheads="1"/>
          </p:cNvSpPr>
          <p:nvPr/>
        </p:nvSpPr>
        <p:spPr bwMode="auto">
          <a:xfrm>
            <a:off x="2627914" y="957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Oval 24"/>
          <p:cNvSpPr>
            <a:spLocks noChangeArrowheads="1"/>
          </p:cNvSpPr>
          <p:nvPr/>
        </p:nvSpPr>
        <p:spPr bwMode="auto">
          <a:xfrm>
            <a:off x="2627914" y="1109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Oval 25"/>
          <p:cNvSpPr>
            <a:spLocks noChangeArrowheads="1"/>
          </p:cNvSpPr>
          <p:nvPr/>
        </p:nvSpPr>
        <p:spPr bwMode="auto">
          <a:xfrm>
            <a:off x="2627914" y="1262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Oval 26"/>
          <p:cNvSpPr>
            <a:spLocks noChangeArrowheads="1"/>
          </p:cNvSpPr>
          <p:nvPr/>
        </p:nvSpPr>
        <p:spPr bwMode="auto">
          <a:xfrm>
            <a:off x="2627914" y="14144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Line 27"/>
          <p:cNvSpPr>
            <a:spLocks noChangeShapeType="1"/>
          </p:cNvSpPr>
          <p:nvPr/>
        </p:nvSpPr>
        <p:spPr bwMode="auto">
          <a:xfrm flipH="1">
            <a:off x="875314" y="1338272"/>
            <a:ext cx="990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Oval 28"/>
          <p:cNvSpPr>
            <a:spLocks noChangeArrowheads="1"/>
          </p:cNvSpPr>
          <p:nvPr/>
        </p:nvSpPr>
        <p:spPr bwMode="auto">
          <a:xfrm>
            <a:off x="1561114" y="1262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Oval 29"/>
          <p:cNvSpPr>
            <a:spLocks noChangeArrowheads="1"/>
          </p:cNvSpPr>
          <p:nvPr/>
        </p:nvSpPr>
        <p:spPr bwMode="auto">
          <a:xfrm>
            <a:off x="2780314" y="804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30"/>
          <p:cNvSpPr>
            <a:spLocks noChangeArrowheads="1"/>
          </p:cNvSpPr>
          <p:nvPr/>
        </p:nvSpPr>
        <p:spPr bwMode="auto">
          <a:xfrm>
            <a:off x="2780314" y="957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31"/>
          <p:cNvSpPr>
            <a:spLocks noChangeArrowheads="1"/>
          </p:cNvSpPr>
          <p:nvPr/>
        </p:nvSpPr>
        <p:spPr bwMode="auto">
          <a:xfrm>
            <a:off x="2780314" y="1109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32"/>
          <p:cNvSpPr>
            <a:spLocks noChangeArrowheads="1"/>
          </p:cNvSpPr>
          <p:nvPr/>
        </p:nvSpPr>
        <p:spPr bwMode="auto">
          <a:xfrm>
            <a:off x="2780314" y="1262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Oval 33"/>
          <p:cNvSpPr>
            <a:spLocks noChangeArrowheads="1"/>
          </p:cNvSpPr>
          <p:nvPr/>
        </p:nvSpPr>
        <p:spPr bwMode="auto">
          <a:xfrm>
            <a:off x="2780314" y="14144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68"/>
          <p:cNvSpPr>
            <a:spLocks noChangeShapeType="1"/>
          </p:cNvSpPr>
          <p:nvPr/>
        </p:nvSpPr>
        <p:spPr bwMode="auto">
          <a:xfrm>
            <a:off x="875314" y="4238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Oval 69"/>
          <p:cNvSpPr>
            <a:spLocks noChangeArrowheads="1"/>
          </p:cNvSpPr>
          <p:nvPr/>
        </p:nvSpPr>
        <p:spPr bwMode="auto">
          <a:xfrm>
            <a:off x="24755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Oval 70"/>
          <p:cNvSpPr>
            <a:spLocks noChangeArrowheads="1"/>
          </p:cNvSpPr>
          <p:nvPr/>
        </p:nvSpPr>
        <p:spPr bwMode="auto">
          <a:xfrm>
            <a:off x="14087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Oval 71"/>
          <p:cNvSpPr>
            <a:spLocks noChangeArrowheads="1"/>
          </p:cNvSpPr>
          <p:nvPr/>
        </p:nvSpPr>
        <p:spPr bwMode="auto">
          <a:xfrm>
            <a:off x="10277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Oval 72"/>
          <p:cNvSpPr>
            <a:spLocks noChangeArrowheads="1"/>
          </p:cNvSpPr>
          <p:nvPr/>
        </p:nvSpPr>
        <p:spPr bwMode="auto">
          <a:xfrm>
            <a:off x="27803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Oval 73"/>
          <p:cNvSpPr>
            <a:spLocks noChangeArrowheads="1"/>
          </p:cNvSpPr>
          <p:nvPr/>
        </p:nvSpPr>
        <p:spPr bwMode="auto">
          <a:xfrm>
            <a:off x="2246914" y="3476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Oval 74"/>
          <p:cNvSpPr>
            <a:spLocks noChangeArrowheads="1"/>
          </p:cNvSpPr>
          <p:nvPr/>
        </p:nvSpPr>
        <p:spPr bwMode="auto">
          <a:xfrm>
            <a:off x="1942114" y="3476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Line 75"/>
          <p:cNvSpPr>
            <a:spLocks noChangeShapeType="1"/>
          </p:cNvSpPr>
          <p:nvPr/>
        </p:nvSpPr>
        <p:spPr bwMode="auto">
          <a:xfrm>
            <a:off x="875314" y="2714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Oval 76"/>
          <p:cNvSpPr>
            <a:spLocks noChangeArrowheads="1"/>
          </p:cNvSpPr>
          <p:nvPr/>
        </p:nvSpPr>
        <p:spPr bwMode="auto">
          <a:xfrm>
            <a:off x="24755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Oval 77"/>
          <p:cNvSpPr>
            <a:spLocks noChangeArrowheads="1"/>
          </p:cNvSpPr>
          <p:nvPr/>
        </p:nvSpPr>
        <p:spPr bwMode="auto">
          <a:xfrm>
            <a:off x="14087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78"/>
          <p:cNvSpPr>
            <a:spLocks noChangeArrowheads="1"/>
          </p:cNvSpPr>
          <p:nvPr/>
        </p:nvSpPr>
        <p:spPr bwMode="auto">
          <a:xfrm>
            <a:off x="10277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Oval 79"/>
          <p:cNvSpPr>
            <a:spLocks noChangeArrowheads="1"/>
          </p:cNvSpPr>
          <p:nvPr/>
        </p:nvSpPr>
        <p:spPr bwMode="auto">
          <a:xfrm>
            <a:off x="27803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Oval 80"/>
          <p:cNvSpPr>
            <a:spLocks noChangeArrowheads="1"/>
          </p:cNvSpPr>
          <p:nvPr/>
        </p:nvSpPr>
        <p:spPr bwMode="auto">
          <a:xfrm>
            <a:off x="2246914" y="1952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Oval 81"/>
          <p:cNvSpPr>
            <a:spLocks noChangeArrowheads="1"/>
          </p:cNvSpPr>
          <p:nvPr/>
        </p:nvSpPr>
        <p:spPr bwMode="auto">
          <a:xfrm>
            <a:off x="1942114" y="1952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82"/>
          <p:cNvSpPr>
            <a:spLocks noChangeShapeType="1"/>
          </p:cNvSpPr>
          <p:nvPr/>
        </p:nvSpPr>
        <p:spPr bwMode="auto">
          <a:xfrm>
            <a:off x="875314" y="1190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Oval 83"/>
          <p:cNvSpPr>
            <a:spLocks noChangeArrowheads="1"/>
          </p:cNvSpPr>
          <p:nvPr/>
        </p:nvSpPr>
        <p:spPr bwMode="auto">
          <a:xfrm>
            <a:off x="24755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Oval 84"/>
          <p:cNvSpPr>
            <a:spLocks noChangeArrowheads="1"/>
          </p:cNvSpPr>
          <p:nvPr/>
        </p:nvSpPr>
        <p:spPr bwMode="auto">
          <a:xfrm>
            <a:off x="14087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Oval 85"/>
          <p:cNvSpPr>
            <a:spLocks noChangeArrowheads="1"/>
          </p:cNvSpPr>
          <p:nvPr/>
        </p:nvSpPr>
        <p:spPr bwMode="auto">
          <a:xfrm>
            <a:off x="10277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Oval 86"/>
          <p:cNvSpPr>
            <a:spLocks noChangeArrowheads="1"/>
          </p:cNvSpPr>
          <p:nvPr/>
        </p:nvSpPr>
        <p:spPr bwMode="auto">
          <a:xfrm>
            <a:off x="27803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Oval 87"/>
          <p:cNvSpPr>
            <a:spLocks noChangeArrowheads="1"/>
          </p:cNvSpPr>
          <p:nvPr/>
        </p:nvSpPr>
        <p:spPr bwMode="auto">
          <a:xfrm>
            <a:off x="2246914" y="428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Oval 88"/>
          <p:cNvSpPr>
            <a:spLocks noChangeArrowheads="1"/>
          </p:cNvSpPr>
          <p:nvPr/>
        </p:nvSpPr>
        <p:spPr bwMode="auto">
          <a:xfrm>
            <a:off x="1942114" y="428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89"/>
          <p:cNvSpPr>
            <a:spLocks noChangeShapeType="1"/>
          </p:cNvSpPr>
          <p:nvPr/>
        </p:nvSpPr>
        <p:spPr bwMode="auto">
          <a:xfrm>
            <a:off x="875314" y="7286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Oval 90"/>
          <p:cNvSpPr>
            <a:spLocks noChangeArrowheads="1"/>
          </p:cNvSpPr>
          <p:nvPr/>
        </p:nvSpPr>
        <p:spPr bwMode="auto">
          <a:xfrm>
            <a:off x="1637314" y="6524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Oval 91"/>
          <p:cNvSpPr>
            <a:spLocks noChangeArrowheads="1"/>
          </p:cNvSpPr>
          <p:nvPr/>
        </p:nvSpPr>
        <p:spPr bwMode="auto">
          <a:xfrm>
            <a:off x="1942114" y="652472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Line 92"/>
          <p:cNvSpPr>
            <a:spLocks noChangeShapeType="1"/>
          </p:cNvSpPr>
          <p:nvPr/>
        </p:nvSpPr>
        <p:spPr bwMode="auto">
          <a:xfrm flipH="1">
            <a:off x="2323114" y="728672"/>
            <a:ext cx="6858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Line 93"/>
          <p:cNvSpPr>
            <a:spLocks noChangeShapeType="1"/>
          </p:cNvSpPr>
          <p:nvPr/>
        </p:nvSpPr>
        <p:spPr bwMode="auto">
          <a:xfrm>
            <a:off x="875314" y="576272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94"/>
          <p:cNvSpPr>
            <a:spLocks noChangeArrowheads="1"/>
          </p:cNvSpPr>
          <p:nvPr/>
        </p:nvSpPr>
        <p:spPr bwMode="auto">
          <a:xfrm>
            <a:off x="24755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95"/>
          <p:cNvSpPr>
            <a:spLocks noChangeArrowheads="1"/>
          </p:cNvSpPr>
          <p:nvPr/>
        </p:nvSpPr>
        <p:spPr bwMode="auto">
          <a:xfrm>
            <a:off x="14087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96"/>
          <p:cNvSpPr>
            <a:spLocks noChangeArrowheads="1"/>
          </p:cNvSpPr>
          <p:nvPr/>
        </p:nvSpPr>
        <p:spPr bwMode="auto">
          <a:xfrm>
            <a:off x="10277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Oval 97"/>
          <p:cNvSpPr>
            <a:spLocks noChangeArrowheads="1"/>
          </p:cNvSpPr>
          <p:nvPr/>
        </p:nvSpPr>
        <p:spPr bwMode="auto">
          <a:xfrm>
            <a:off x="27803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Oval 98"/>
          <p:cNvSpPr>
            <a:spLocks noChangeArrowheads="1"/>
          </p:cNvSpPr>
          <p:nvPr/>
        </p:nvSpPr>
        <p:spPr bwMode="auto">
          <a:xfrm>
            <a:off x="2246914" y="500072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Oval 99"/>
          <p:cNvSpPr>
            <a:spLocks noChangeArrowheads="1"/>
          </p:cNvSpPr>
          <p:nvPr/>
        </p:nvSpPr>
        <p:spPr bwMode="auto">
          <a:xfrm>
            <a:off x="1942114" y="500072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13714" y="24856"/>
            <a:ext cx="39537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Recurrent Soft Sweeps</a:t>
            </a:r>
            <a:endParaRPr lang="en-US" sz="3200" dirty="0"/>
          </a:p>
        </p:txBody>
      </p:sp>
      <p:pic>
        <p:nvPicPr>
          <p:cNvPr id="9" name="Picture 8" descr="soft_sweep_freq_spec_pi0_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4" y="1979705"/>
            <a:ext cx="6197600" cy="48895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4" y="2142571"/>
            <a:ext cx="2908300" cy="469900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6" name="Group 5"/>
          <p:cNvGrpSpPr/>
          <p:nvPr/>
        </p:nvGrpSpPr>
        <p:grpSpPr>
          <a:xfrm>
            <a:off x="6017117" y="548721"/>
            <a:ext cx="2925948" cy="3176548"/>
            <a:chOff x="4569263" y="2506327"/>
            <a:chExt cx="2925948" cy="3176548"/>
          </a:xfrm>
        </p:grpSpPr>
        <p:cxnSp>
          <p:nvCxnSpPr>
            <p:cNvPr id="298" name="Straight Connector 297"/>
            <p:cNvCxnSpPr/>
            <p:nvPr/>
          </p:nvCxnSpPr>
          <p:spPr>
            <a:xfrm flipV="1">
              <a:off x="5498129" y="2506327"/>
              <a:ext cx="301213" cy="309370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H="1" flipV="1">
              <a:off x="5709814" y="4990430"/>
              <a:ext cx="316329" cy="5334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H="1" flipV="1">
              <a:off x="5724934" y="4975312"/>
              <a:ext cx="1" cy="685801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H="1" flipV="1">
              <a:off x="5741255" y="5006768"/>
              <a:ext cx="543133" cy="5334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V="1">
              <a:off x="6739191" y="5012192"/>
              <a:ext cx="226805" cy="609600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965996" y="5012192"/>
              <a:ext cx="316329" cy="533400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H="1" flipV="1">
              <a:off x="6981116" y="4997074"/>
              <a:ext cx="1" cy="685801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 flipH="1" flipV="1">
              <a:off x="7040403" y="4411327"/>
              <a:ext cx="439688" cy="11959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V="1">
              <a:off x="6450708" y="4278839"/>
              <a:ext cx="0" cy="132844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5-Point Star 14"/>
            <p:cNvSpPr/>
            <p:nvPr/>
          </p:nvSpPr>
          <p:spPr>
            <a:xfrm>
              <a:off x="5362049" y="4930176"/>
              <a:ext cx="258246" cy="257358"/>
            </a:xfrm>
            <a:prstGeom prst="star5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5-Point Star 306"/>
            <p:cNvSpPr/>
            <p:nvPr/>
          </p:nvSpPr>
          <p:spPr>
            <a:xfrm>
              <a:off x="6321586" y="4932285"/>
              <a:ext cx="258246" cy="257358"/>
            </a:xfrm>
            <a:prstGeom prst="star5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5-Point Star 307"/>
            <p:cNvSpPr/>
            <p:nvPr/>
          </p:nvSpPr>
          <p:spPr>
            <a:xfrm>
              <a:off x="7236965" y="4972935"/>
              <a:ext cx="258246" cy="257358"/>
            </a:xfrm>
            <a:prstGeom prst="star5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9" name="Straight Connector 308"/>
            <p:cNvCxnSpPr/>
            <p:nvPr/>
          </p:nvCxnSpPr>
          <p:spPr>
            <a:xfrm flipV="1">
              <a:off x="5741255" y="4335127"/>
              <a:ext cx="709453" cy="66194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endCxn id="314" idx="4"/>
            </p:cNvCxnSpPr>
            <p:nvPr/>
          </p:nvCxnSpPr>
          <p:spPr>
            <a:xfrm flipH="1" flipV="1">
              <a:off x="6679320" y="3892567"/>
              <a:ext cx="286676" cy="114611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Oval 17"/>
            <p:cNvSpPr>
              <a:spLocks noChangeArrowheads="1"/>
            </p:cNvSpPr>
            <p:nvPr/>
          </p:nvSpPr>
          <p:spPr bwMode="auto">
            <a:xfrm>
              <a:off x="6920636" y="4962895"/>
              <a:ext cx="119767" cy="10765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Oval 17"/>
            <p:cNvSpPr>
              <a:spLocks noChangeArrowheads="1"/>
            </p:cNvSpPr>
            <p:nvPr/>
          </p:nvSpPr>
          <p:spPr bwMode="auto">
            <a:xfrm>
              <a:off x="5679575" y="4945138"/>
              <a:ext cx="119767" cy="1076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16" name="Straight Connector 315"/>
            <p:cNvCxnSpPr/>
            <p:nvPr/>
          </p:nvCxnSpPr>
          <p:spPr>
            <a:xfrm flipH="1" flipV="1">
              <a:off x="5799342" y="2506327"/>
              <a:ext cx="1244647" cy="191388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flipV="1">
              <a:off x="6450708" y="3851753"/>
              <a:ext cx="225604" cy="48337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Oval 17"/>
            <p:cNvSpPr>
              <a:spLocks noChangeArrowheads="1"/>
            </p:cNvSpPr>
            <p:nvPr/>
          </p:nvSpPr>
          <p:spPr bwMode="auto">
            <a:xfrm>
              <a:off x="6619436" y="3784911"/>
              <a:ext cx="119767" cy="10765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5-Point Star 77"/>
            <p:cNvSpPr/>
            <p:nvPr/>
          </p:nvSpPr>
          <p:spPr>
            <a:xfrm>
              <a:off x="5539127" y="3679953"/>
              <a:ext cx="258246" cy="257358"/>
            </a:xfrm>
            <a:prstGeom prst="star5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Lightning Bolt 2"/>
            <p:cNvSpPr/>
            <p:nvPr/>
          </p:nvSpPr>
          <p:spPr>
            <a:xfrm>
              <a:off x="4569263" y="3679953"/>
              <a:ext cx="437948" cy="257358"/>
            </a:xfrm>
            <a:prstGeom prst="lightningBol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Lightning Bolt 79"/>
            <p:cNvSpPr/>
            <p:nvPr/>
          </p:nvSpPr>
          <p:spPr>
            <a:xfrm>
              <a:off x="4686051" y="4941872"/>
              <a:ext cx="437948" cy="257358"/>
            </a:xfrm>
            <a:prstGeom prst="lightningBol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rot="16200000">
            <a:off x="10088142" y="4611055"/>
            <a:ext cx="58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</a:t>
            </a:r>
            <a:r>
              <a:rPr lang="en-US" dirty="0" err="1" smtClean="0"/>
              <a:t>FjN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564851" y="3896336"/>
            <a:ext cx="1564915" cy="43521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TextBox 12"/>
          <p:cNvSpPr txBox="1"/>
          <p:nvPr/>
        </p:nvSpPr>
        <p:spPr>
          <a:xfrm>
            <a:off x="3313714" y="6379888"/>
            <a:ext cx="325730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8939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9020"/>
            <a:ext cx="8229600" cy="4998663"/>
          </a:xfrm>
        </p:spPr>
        <p:txBody>
          <a:bodyPr>
            <a:normAutofit/>
          </a:bodyPr>
          <a:lstStyle/>
          <a:p>
            <a:r>
              <a:rPr lang="en-US" dirty="0" smtClean="0"/>
              <a:t>A broad range of linked selection models can be approximated by coalescent models with multiple mergers</a:t>
            </a:r>
            <a:endParaRPr lang="en-US" dirty="0"/>
          </a:p>
          <a:p>
            <a:r>
              <a:rPr lang="en-US" dirty="0" smtClean="0"/>
              <a:t>Range of biological models of linked selection depressingly large and predictions overlap.</a:t>
            </a:r>
          </a:p>
          <a:p>
            <a:r>
              <a:rPr lang="en-US" dirty="0" smtClean="0"/>
              <a:t>Idea</a:t>
            </a:r>
            <a:r>
              <a:rPr lang="en-US" dirty="0" smtClean="0"/>
              <a:t>: Rather than estimating one model why not estimate rates of different types of </a:t>
            </a:r>
            <a:r>
              <a:rPr lang="en-US" dirty="0" smtClean="0"/>
              <a:t>coalescence across genome. 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56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-54201" y="-280773"/>
            <a:ext cx="9031111" cy="1143000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Arial" pitchFamily="-112" charset="0"/>
              </a:rPr>
              <a:t>The effect of selective sweeps on linked neutral variants</a:t>
            </a:r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>
            <a:off x="727555" y="2187223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727555" y="2339623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727555" y="2492023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727555" y="2644423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727555" y="27968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727555" y="2949223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727555" y="1730023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727555" y="1882423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727555" y="2034823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727555" y="1577623"/>
            <a:ext cx="2133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1108555" y="15014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1260955" y="16538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1108555" y="19586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1108555" y="21110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1108555" y="22634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1260955" y="24158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1" name="Oval 19"/>
          <p:cNvSpPr>
            <a:spLocks noChangeArrowheads="1"/>
          </p:cNvSpPr>
          <p:nvPr/>
        </p:nvSpPr>
        <p:spPr bwMode="auto">
          <a:xfrm>
            <a:off x="2099155" y="19586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1489555" y="24158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3" name="Oval 21"/>
          <p:cNvSpPr>
            <a:spLocks noChangeArrowheads="1"/>
          </p:cNvSpPr>
          <p:nvPr/>
        </p:nvSpPr>
        <p:spPr bwMode="auto">
          <a:xfrm>
            <a:off x="1794355" y="27206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2480155" y="27206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5" name="Oval 23"/>
          <p:cNvSpPr>
            <a:spLocks noChangeArrowheads="1"/>
          </p:cNvSpPr>
          <p:nvPr/>
        </p:nvSpPr>
        <p:spPr bwMode="auto">
          <a:xfrm>
            <a:off x="2327755" y="28730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6" name="Oval 24"/>
          <p:cNvSpPr>
            <a:spLocks noChangeArrowheads="1"/>
          </p:cNvSpPr>
          <p:nvPr/>
        </p:nvSpPr>
        <p:spPr bwMode="auto">
          <a:xfrm>
            <a:off x="2480155" y="18062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7" name="Oval 25"/>
          <p:cNvSpPr>
            <a:spLocks noChangeArrowheads="1"/>
          </p:cNvSpPr>
          <p:nvPr/>
        </p:nvSpPr>
        <p:spPr bwMode="auto">
          <a:xfrm>
            <a:off x="1260955" y="28730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8" name="Oval 26"/>
          <p:cNvSpPr>
            <a:spLocks noChangeArrowheads="1"/>
          </p:cNvSpPr>
          <p:nvPr/>
        </p:nvSpPr>
        <p:spPr bwMode="auto">
          <a:xfrm>
            <a:off x="2480155" y="21110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9" name="Oval 27"/>
          <p:cNvSpPr>
            <a:spLocks noChangeArrowheads="1"/>
          </p:cNvSpPr>
          <p:nvPr/>
        </p:nvSpPr>
        <p:spPr bwMode="auto">
          <a:xfrm>
            <a:off x="2632555" y="24158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0" name="Oval 28"/>
          <p:cNvSpPr>
            <a:spLocks noChangeArrowheads="1"/>
          </p:cNvSpPr>
          <p:nvPr/>
        </p:nvSpPr>
        <p:spPr bwMode="auto">
          <a:xfrm>
            <a:off x="1489555" y="25682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1" name="Oval 29"/>
          <p:cNvSpPr>
            <a:spLocks noChangeArrowheads="1"/>
          </p:cNvSpPr>
          <p:nvPr/>
        </p:nvSpPr>
        <p:spPr bwMode="auto">
          <a:xfrm>
            <a:off x="879955" y="22634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2" name="Oval 30"/>
          <p:cNvSpPr>
            <a:spLocks noChangeArrowheads="1"/>
          </p:cNvSpPr>
          <p:nvPr/>
        </p:nvSpPr>
        <p:spPr bwMode="auto">
          <a:xfrm>
            <a:off x="879955" y="28730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3" name="Line 31"/>
          <p:cNvSpPr>
            <a:spLocks noChangeShapeType="1"/>
          </p:cNvSpPr>
          <p:nvPr/>
        </p:nvSpPr>
        <p:spPr bwMode="auto">
          <a:xfrm>
            <a:off x="3394555" y="21872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4" name="Line 32"/>
          <p:cNvSpPr>
            <a:spLocks noChangeShapeType="1"/>
          </p:cNvSpPr>
          <p:nvPr/>
        </p:nvSpPr>
        <p:spPr bwMode="auto">
          <a:xfrm>
            <a:off x="3394555" y="23396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5" name="Line 33"/>
          <p:cNvSpPr>
            <a:spLocks noChangeShapeType="1"/>
          </p:cNvSpPr>
          <p:nvPr/>
        </p:nvSpPr>
        <p:spPr bwMode="auto">
          <a:xfrm>
            <a:off x="3394555" y="24920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6" name="Line 34"/>
          <p:cNvSpPr>
            <a:spLocks noChangeShapeType="1"/>
          </p:cNvSpPr>
          <p:nvPr/>
        </p:nvSpPr>
        <p:spPr bwMode="auto">
          <a:xfrm>
            <a:off x="3394555" y="26444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7" name="Line 35"/>
          <p:cNvSpPr>
            <a:spLocks noChangeShapeType="1"/>
          </p:cNvSpPr>
          <p:nvPr/>
        </p:nvSpPr>
        <p:spPr bwMode="auto">
          <a:xfrm>
            <a:off x="4385155" y="2796823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>
            <a:off x="3394555" y="29492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9" name="Line 37"/>
          <p:cNvSpPr>
            <a:spLocks noChangeShapeType="1"/>
          </p:cNvSpPr>
          <p:nvPr/>
        </p:nvSpPr>
        <p:spPr bwMode="auto">
          <a:xfrm>
            <a:off x="4156555" y="1730023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50" name="Line 38"/>
          <p:cNvSpPr>
            <a:spLocks noChangeShapeType="1"/>
          </p:cNvSpPr>
          <p:nvPr/>
        </p:nvSpPr>
        <p:spPr bwMode="auto">
          <a:xfrm>
            <a:off x="3394555" y="18824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51" name="Line 39"/>
          <p:cNvSpPr>
            <a:spLocks noChangeShapeType="1"/>
          </p:cNvSpPr>
          <p:nvPr/>
        </p:nvSpPr>
        <p:spPr bwMode="auto">
          <a:xfrm>
            <a:off x="3394555" y="2034823"/>
            <a:ext cx="1524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>
            <a:off x="4156555" y="1577623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53" name="Oval 41"/>
          <p:cNvSpPr>
            <a:spLocks noChangeArrowheads="1"/>
          </p:cNvSpPr>
          <p:nvPr/>
        </p:nvSpPr>
        <p:spPr bwMode="auto">
          <a:xfrm>
            <a:off x="4461355" y="27206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54" name="Oval 42"/>
          <p:cNvSpPr>
            <a:spLocks noChangeArrowheads="1"/>
          </p:cNvSpPr>
          <p:nvPr/>
        </p:nvSpPr>
        <p:spPr bwMode="auto">
          <a:xfrm>
            <a:off x="4461355" y="28730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55" name="Oval 43"/>
          <p:cNvSpPr>
            <a:spLocks noChangeArrowheads="1"/>
          </p:cNvSpPr>
          <p:nvPr/>
        </p:nvSpPr>
        <p:spPr bwMode="auto">
          <a:xfrm>
            <a:off x="4461355" y="25682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56" name="Oval 44"/>
          <p:cNvSpPr>
            <a:spLocks noChangeArrowheads="1"/>
          </p:cNvSpPr>
          <p:nvPr/>
        </p:nvSpPr>
        <p:spPr bwMode="auto">
          <a:xfrm>
            <a:off x="4461355" y="24158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57" name="Oval 45"/>
          <p:cNvSpPr>
            <a:spLocks noChangeArrowheads="1"/>
          </p:cNvSpPr>
          <p:nvPr/>
        </p:nvSpPr>
        <p:spPr bwMode="auto">
          <a:xfrm>
            <a:off x="4461355" y="22634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58" name="Oval 46"/>
          <p:cNvSpPr>
            <a:spLocks noChangeArrowheads="1"/>
          </p:cNvSpPr>
          <p:nvPr/>
        </p:nvSpPr>
        <p:spPr bwMode="auto">
          <a:xfrm>
            <a:off x="4461355" y="21110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59" name="Oval 47"/>
          <p:cNvSpPr>
            <a:spLocks noChangeArrowheads="1"/>
          </p:cNvSpPr>
          <p:nvPr/>
        </p:nvSpPr>
        <p:spPr bwMode="auto">
          <a:xfrm>
            <a:off x="4461355" y="19586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60" name="Oval 48"/>
          <p:cNvSpPr>
            <a:spLocks noChangeArrowheads="1"/>
          </p:cNvSpPr>
          <p:nvPr/>
        </p:nvSpPr>
        <p:spPr bwMode="auto">
          <a:xfrm>
            <a:off x="4461355" y="18062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61" name="Oval 49"/>
          <p:cNvSpPr>
            <a:spLocks noChangeArrowheads="1"/>
          </p:cNvSpPr>
          <p:nvPr/>
        </p:nvSpPr>
        <p:spPr bwMode="auto">
          <a:xfrm>
            <a:off x="4461355" y="16538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62" name="Oval 50"/>
          <p:cNvSpPr>
            <a:spLocks noChangeArrowheads="1"/>
          </p:cNvSpPr>
          <p:nvPr/>
        </p:nvSpPr>
        <p:spPr bwMode="auto">
          <a:xfrm>
            <a:off x="4461355" y="15014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63" name="Line 51"/>
          <p:cNvSpPr>
            <a:spLocks noChangeShapeType="1"/>
          </p:cNvSpPr>
          <p:nvPr/>
        </p:nvSpPr>
        <p:spPr bwMode="auto">
          <a:xfrm>
            <a:off x="6061555" y="21872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64" name="Line 52"/>
          <p:cNvSpPr>
            <a:spLocks noChangeShapeType="1"/>
          </p:cNvSpPr>
          <p:nvPr/>
        </p:nvSpPr>
        <p:spPr bwMode="auto">
          <a:xfrm>
            <a:off x="6061555" y="23396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65" name="Line 53"/>
          <p:cNvSpPr>
            <a:spLocks noChangeShapeType="1"/>
          </p:cNvSpPr>
          <p:nvPr/>
        </p:nvSpPr>
        <p:spPr bwMode="auto">
          <a:xfrm>
            <a:off x="6061555" y="24920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66" name="Line 54"/>
          <p:cNvSpPr>
            <a:spLocks noChangeShapeType="1"/>
          </p:cNvSpPr>
          <p:nvPr/>
        </p:nvSpPr>
        <p:spPr bwMode="auto">
          <a:xfrm>
            <a:off x="6061555" y="26444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67" name="Line 55"/>
          <p:cNvSpPr>
            <a:spLocks noChangeShapeType="1"/>
          </p:cNvSpPr>
          <p:nvPr/>
        </p:nvSpPr>
        <p:spPr bwMode="auto">
          <a:xfrm>
            <a:off x="6975955" y="2796823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68" name="Line 56"/>
          <p:cNvSpPr>
            <a:spLocks noChangeShapeType="1"/>
          </p:cNvSpPr>
          <p:nvPr/>
        </p:nvSpPr>
        <p:spPr bwMode="auto">
          <a:xfrm>
            <a:off x="6061555" y="29492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69" name="Line 57"/>
          <p:cNvSpPr>
            <a:spLocks noChangeShapeType="1"/>
          </p:cNvSpPr>
          <p:nvPr/>
        </p:nvSpPr>
        <p:spPr bwMode="auto">
          <a:xfrm>
            <a:off x="6823555" y="1730023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70" name="Line 58"/>
          <p:cNvSpPr>
            <a:spLocks noChangeShapeType="1"/>
          </p:cNvSpPr>
          <p:nvPr/>
        </p:nvSpPr>
        <p:spPr bwMode="auto">
          <a:xfrm>
            <a:off x="6061555" y="1882423"/>
            <a:ext cx="2133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71" name="Line 59"/>
          <p:cNvSpPr>
            <a:spLocks noChangeShapeType="1"/>
          </p:cNvSpPr>
          <p:nvPr/>
        </p:nvSpPr>
        <p:spPr bwMode="auto">
          <a:xfrm>
            <a:off x="6061555" y="2034823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72" name="Line 60"/>
          <p:cNvSpPr>
            <a:spLocks noChangeShapeType="1"/>
          </p:cNvSpPr>
          <p:nvPr/>
        </p:nvSpPr>
        <p:spPr bwMode="auto">
          <a:xfrm>
            <a:off x="6823555" y="1577623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73" name="Oval 61"/>
          <p:cNvSpPr>
            <a:spLocks noChangeArrowheads="1"/>
          </p:cNvSpPr>
          <p:nvPr/>
        </p:nvSpPr>
        <p:spPr bwMode="auto">
          <a:xfrm>
            <a:off x="6290155" y="2873023"/>
            <a:ext cx="152400" cy="1524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74" name="Oval 62"/>
          <p:cNvSpPr>
            <a:spLocks noChangeArrowheads="1"/>
          </p:cNvSpPr>
          <p:nvPr/>
        </p:nvSpPr>
        <p:spPr bwMode="auto">
          <a:xfrm>
            <a:off x="6594955" y="2263423"/>
            <a:ext cx="152400" cy="1524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75" name="Oval 63"/>
          <p:cNvSpPr>
            <a:spLocks noChangeArrowheads="1"/>
          </p:cNvSpPr>
          <p:nvPr/>
        </p:nvSpPr>
        <p:spPr bwMode="auto">
          <a:xfrm>
            <a:off x="7356955" y="1501423"/>
            <a:ext cx="152400" cy="1524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76" name="Oval 64"/>
          <p:cNvSpPr>
            <a:spLocks noChangeArrowheads="1"/>
          </p:cNvSpPr>
          <p:nvPr/>
        </p:nvSpPr>
        <p:spPr bwMode="auto">
          <a:xfrm>
            <a:off x="7661755" y="2111023"/>
            <a:ext cx="152400" cy="1524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77" name="Oval 65"/>
          <p:cNvSpPr>
            <a:spLocks noChangeArrowheads="1"/>
          </p:cNvSpPr>
          <p:nvPr/>
        </p:nvSpPr>
        <p:spPr bwMode="auto">
          <a:xfrm>
            <a:off x="7966555" y="2873023"/>
            <a:ext cx="152400" cy="1524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78" name="Text Box 66"/>
          <p:cNvSpPr txBox="1">
            <a:spLocks noChangeArrowheads="1"/>
          </p:cNvSpPr>
          <p:nvPr/>
        </p:nvSpPr>
        <p:spPr bwMode="auto">
          <a:xfrm>
            <a:off x="4004155" y="1145281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GB" dirty="0">
                <a:latin typeface="Arial" pitchFamily="-112" charset="0"/>
              </a:rPr>
              <a:t>sweep</a:t>
            </a:r>
          </a:p>
        </p:txBody>
      </p:sp>
      <p:sp>
        <p:nvSpPr>
          <p:cNvPr id="13379" name="Text Box 67"/>
          <p:cNvSpPr txBox="1">
            <a:spLocks noChangeArrowheads="1"/>
          </p:cNvSpPr>
          <p:nvPr/>
        </p:nvSpPr>
        <p:spPr bwMode="auto">
          <a:xfrm>
            <a:off x="6442555" y="1165037"/>
            <a:ext cx="1354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GB" dirty="0">
                <a:latin typeface="Arial" pitchFamily="-112" charset="0"/>
              </a:rPr>
              <a:t>recovery</a:t>
            </a:r>
          </a:p>
        </p:txBody>
      </p:sp>
      <p:sp>
        <p:nvSpPr>
          <p:cNvPr id="13380" name="Oval 68"/>
          <p:cNvSpPr>
            <a:spLocks noChangeArrowheads="1"/>
          </p:cNvSpPr>
          <p:nvPr/>
        </p:nvSpPr>
        <p:spPr bwMode="auto">
          <a:xfrm>
            <a:off x="7052155" y="27206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81" name="Oval 69"/>
          <p:cNvSpPr>
            <a:spLocks noChangeArrowheads="1"/>
          </p:cNvSpPr>
          <p:nvPr/>
        </p:nvSpPr>
        <p:spPr bwMode="auto">
          <a:xfrm>
            <a:off x="7052155" y="28730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82" name="Oval 70"/>
          <p:cNvSpPr>
            <a:spLocks noChangeArrowheads="1"/>
          </p:cNvSpPr>
          <p:nvPr/>
        </p:nvSpPr>
        <p:spPr bwMode="auto">
          <a:xfrm>
            <a:off x="7052155" y="25682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83" name="Oval 71"/>
          <p:cNvSpPr>
            <a:spLocks noChangeArrowheads="1"/>
          </p:cNvSpPr>
          <p:nvPr/>
        </p:nvSpPr>
        <p:spPr bwMode="auto">
          <a:xfrm>
            <a:off x="7052155" y="24158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84" name="Oval 72"/>
          <p:cNvSpPr>
            <a:spLocks noChangeArrowheads="1"/>
          </p:cNvSpPr>
          <p:nvPr/>
        </p:nvSpPr>
        <p:spPr bwMode="auto">
          <a:xfrm>
            <a:off x="7052155" y="22634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85" name="Oval 73"/>
          <p:cNvSpPr>
            <a:spLocks noChangeArrowheads="1"/>
          </p:cNvSpPr>
          <p:nvPr/>
        </p:nvSpPr>
        <p:spPr bwMode="auto">
          <a:xfrm>
            <a:off x="7052155" y="21110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86" name="Oval 74"/>
          <p:cNvSpPr>
            <a:spLocks noChangeArrowheads="1"/>
          </p:cNvSpPr>
          <p:nvPr/>
        </p:nvSpPr>
        <p:spPr bwMode="auto">
          <a:xfrm>
            <a:off x="7052155" y="19586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87" name="Oval 75"/>
          <p:cNvSpPr>
            <a:spLocks noChangeArrowheads="1"/>
          </p:cNvSpPr>
          <p:nvPr/>
        </p:nvSpPr>
        <p:spPr bwMode="auto">
          <a:xfrm>
            <a:off x="7052155" y="18062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88" name="Oval 76"/>
          <p:cNvSpPr>
            <a:spLocks noChangeArrowheads="1"/>
          </p:cNvSpPr>
          <p:nvPr/>
        </p:nvSpPr>
        <p:spPr bwMode="auto">
          <a:xfrm>
            <a:off x="7052155" y="16538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89" name="Oval 77"/>
          <p:cNvSpPr>
            <a:spLocks noChangeArrowheads="1"/>
          </p:cNvSpPr>
          <p:nvPr/>
        </p:nvSpPr>
        <p:spPr bwMode="auto">
          <a:xfrm>
            <a:off x="7052155" y="150142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90" name="Oval 78"/>
          <p:cNvSpPr>
            <a:spLocks noChangeArrowheads="1"/>
          </p:cNvSpPr>
          <p:nvPr/>
        </p:nvSpPr>
        <p:spPr bwMode="auto">
          <a:xfrm>
            <a:off x="2632555" y="28730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91" name="Oval 79"/>
          <p:cNvSpPr>
            <a:spLocks noChangeArrowheads="1"/>
          </p:cNvSpPr>
          <p:nvPr/>
        </p:nvSpPr>
        <p:spPr bwMode="auto">
          <a:xfrm>
            <a:off x="5147155" y="15014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92" name="Oval 80"/>
          <p:cNvSpPr>
            <a:spLocks noChangeArrowheads="1"/>
          </p:cNvSpPr>
          <p:nvPr/>
        </p:nvSpPr>
        <p:spPr bwMode="auto">
          <a:xfrm>
            <a:off x="5147155" y="16538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93" name="Oval 81"/>
          <p:cNvSpPr>
            <a:spLocks noChangeArrowheads="1"/>
          </p:cNvSpPr>
          <p:nvPr/>
        </p:nvSpPr>
        <p:spPr bwMode="auto">
          <a:xfrm>
            <a:off x="5147155" y="18062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94" name="Oval 82"/>
          <p:cNvSpPr>
            <a:spLocks noChangeArrowheads="1"/>
          </p:cNvSpPr>
          <p:nvPr/>
        </p:nvSpPr>
        <p:spPr bwMode="auto">
          <a:xfrm>
            <a:off x="5147155" y="21110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95" name="Oval 83"/>
          <p:cNvSpPr>
            <a:spLocks noChangeArrowheads="1"/>
          </p:cNvSpPr>
          <p:nvPr/>
        </p:nvSpPr>
        <p:spPr bwMode="auto">
          <a:xfrm>
            <a:off x="5147155" y="22634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96" name="Oval 84"/>
          <p:cNvSpPr>
            <a:spLocks noChangeArrowheads="1"/>
          </p:cNvSpPr>
          <p:nvPr/>
        </p:nvSpPr>
        <p:spPr bwMode="auto">
          <a:xfrm>
            <a:off x="5147155" y="24158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97" name="Oval 85"/>
          <p:cNvSpPr>
            <a:spLocks noChangeArrowheads="1"/>
          </p:cNvSpPr>
          <p:nvPr/>
        </p:nvSpPr>
        <p:spPr bwMode="auto">
          <a:xfrm>
            <a:off x="5147155" y="25682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98" name="Oval 86"/>
          <p:cNvSpPr>
            <a:spLocks noChangeArrowheads="1"/>
          </p:cNvSpPr>
          <p:nvPr/>
        </p:nvSpPr>
        <p:spPr bwMode="auto">
          <a:xfrm>
            <a:off x="5147155" y="27206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99" name="Oval 87"/>
          <p:cNvSpPr>
            <a:spLocks noChangeArrowheads="1"/>
          </p:cNvSpPr>
          <p:nvPr/>
        </p:nvSpPr>
        <p:spPr bwMode="auto">
          <a:xfrm>
            <a:off x="5147155" y="28730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00" name="Oval 88"/>
          <p:cNvSpPr>
            <a:spLocks noChangeArrowheads="1"/>
          </p:cNvSpPr>
          <p:nvPr/>
        </p:nvSpPr>
        <p:spPr bwMode="auto">
          <a:xfrm>
            <a:off x="7814155" y="15014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01" name="Oval 89"/>
          <p:cNvSpPr>
            <a:spLocks noChangeArrowheads="1"/>
          </p:cNvSpPr>
          <p:nvPr/>
        </p:nvSpPr>
        <p:spPr bwMode="auto">
          <a:xfrm>
            <a:off x="7814155" y="16538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02" name="Oval 90"/>
          <p:cNvSpPr>
            <a:spLocks noChangeArrowheads="1"/>
          </p:cNvSpPr>
          <p:nvPr/>
        </p:nvSpPr>
        <p:spPr bwMode="auto">
          <a:xfrm>
            <a:off x="7814155" y="18062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03" name="Oval 91"/>
          <p:cNvSpPr>
            <a:spLocks noChangeArrowheads="1"/>
          </p:cNvSpPr>
          <p:nvPr/>
        </p:nvSpPr>
        <p:spPr bwMode="auto">
          <a:xfrm>
            <a:off x="7814155" y="25682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04" name="Oval 92"/>
          <p:cNvSpPr>
            <a:spLocks noChangeArrowheads="1"/>
          </p:cNvSpPr>
          <p:nvPr/>
        </p:nvSpPr>
        <p:spPr bwMode="auto">
          <a:xfrm>
            <a:off x="7814155" y="24158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05" name="Oval 93"/>
          <p:cNvSpPr>
            <a:spLocks noChangeArrowheads="1"/>
          </p:cNvSpPr>
          <p:nvPr/>
        </p:nvSpPr>
        <p:spPr bwMode="auto">
          <a:xfrm>
            <a:off x="7814155" y="22634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06" name="Oval 94"/>
          <p:cNvSpPr>
            <a:spLocks noChangeArrowheads="1"/>
          </p:cNvSpPr>
          <p:nvPr/>
        </p:nvSpPr>
        <p:spPr bwMode="auto">
          <a:xfrm>
            <a:off x="7814155" y="28730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07" name="Oval 95"/>
          <p:cNvSpPr>
            <a:spLocks noChangeArrowheads="1"/>
          </p:cNvSpPr>
          <p:nvPr/>
        </p:nvSpPr>
        <p:spPr bwMode="auto">
          <a:xfrm>
            <a:off x="7814155" y="27206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08" name="Line 96"/>
          <p:cNvSpPr>
            <a:spLocks noChangeShapeType="1"/>
          </p:cNvSpPr>
          <p:nvPr/>
        </p:nvSpPr>
        <p:spPr bwMode="auto">
          <a:xfrm flipH="1">
            <a:off x="3394555" y="1577623"/>
            <a:ext cx="762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09" name="Oval 97"/>
          <p:cNvSpPr>
            <a:spLocks noChangeArrowheads="1"/>
          </p:cNvSpPr>
          <p:nvPr/>
        </p:nvSpPr>
        <p:spPr bwMode="auto">
          <a:xfrm>
            <a:off x="3775555" y="15014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0" name="Line 98"/>
          <p:cNvSpPr>
            <a:spLocks noChangeShapeType="1"/>
          </p:cNvSpPr>
          <p:nvPr/>
        </p:nvSpPr>
        <p:spPr bwMode="auto">
          <a:xfrm flipH="1">
            <a:off x="3394555" y="1730023"/>
            <a:ext cx="762000" cy="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1" name="Oval 99"/>
          <p:cNvSpPr>
            <a:spLocks noChangeArrowheads="1"/>
          </p:cNvSpPr>
          <p:nvPr/>
        </p:nvSpPr>
        <p:spPr bwMode="auto">
          <a:xfrm>
            <a:off x="3775555" y="16538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2" name="Line 100"/>
          <p:cNvSpPr>
            <a:spLocks noChangeShapeType="1"/>
          </p:cNvSpPr>
          <p:nvPr/>
        </p:nvSpPr>
        <p:spPr bwMode="auto">
          <a:xfrm flipH="1">
            <a:off x="4842355" y="2034823"/>
            <a:ext cx="6858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3" name="Line 101"/>
          <p:cNvSpPr>
            <a:spLocks noChangeShapeType="1"/>
          </p:cNvSpPr>
          <p:nvPr/>
        </p:nvSpPr>
        <p:spPr bwMode="auto">
          <a:xfrm flipH="1">
            <a:off x="3394555" y="2796823"/>
            <a:ext cx="9906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4" name="Oval 102"/>
          <p:cNvSpPr>
            <a:spLocks noChangeArrowheads="1"/>
          </p:cNvSpPr>
          <p:nvPr/>
        </p:nvSpPr>
        <p:spPr bwMode="auto">
          <a:xfrm>
            <a:off x="4156555" y="27206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5" name="Line 103"/>
          <p:cNvSpPr>
            <a:spLocks noChangeShapeType="1"/>
          </p:cNvSpPr>
          <p:nvPr/>
        </p:nvSpPr>
        <p:spPr bwMode="auto">
          <a:xfrm flipH="1">
            <a:off x="6061555" y="1577623"/>
            <a:ext cx="762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6" name="Line 104"/>
          <p:cNvSpPr>
            <a:spLocks noChangeShapeType="1"/>
          </p:cNvSpPr>
          <p:nvPr/>
        </p:nvSpPr>
        <p:spPr bwMode="auto">
          <a:xfrm flipH="1">
            <a:off x="6061555" y="1730023"/>
            <a:ext cx="762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7" name="Line 105"/>
          <p:cNvSpPr>
            <a:spLocks noChangeShapeType="1"/>
          </p:cNvSpPr>
          <p:nvPr/>
        </p:nvSpPr>
        <p:spPr bwMode="auto">
          <a:xfrm flipH="1">
            <a:off x="7433155" y="2034823"/>
            <a:ext cx="762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8" name="Oval 106"/>
          <p:cNvSpPr>
            <a:spLocks noChangeArrowheads="1"/>
          </p:cNvSpPr>
          <p:nvPr/>
        </p:nvSpPr>
        <p:spPr bwMode="auto">
          <a:xfrm>
            <a:off x="6442555" y="15014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9" name="Oval 107"/>
          <p:cNvSpPr>
            <a:spLocks noChangeArrowheads="1"/>
          </p:cNvSpPr>
          <p:nvPr/>
        </p:nvSpPr>
        <p:spPr bwMode="auto">
          <a:xfrm>
            <a:off x="6442555" y="16538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20" name="Line 108"/>
          <p:cNvSpPr>
            <a:spLocks noChangeShapeType="1"/>
          </p:cNvSpPr>
          <p:nvPr/>
        </p:nvSpPr>
        <p:spPr bwMode="auto">
          <a:xfrm flipH="1">
            <a:off x="6061555" y="2796823"/>
            <a:ext cx="9144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21" name="Oval 109"/>
          <p:cNvSpPr>
            <a:spLocks noChangeArrowheads="1"/>
          </p:cNvSpPr>
          <p:nvPr/>
        </p:nvSpPr>
        <p:spPr bwMode="auto">
          <a:xfrm>
            <a:off x="6747355" y="27206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22" name="Oval 110"/>
          <p:cNvSpPr>
            <a:spLocks noChangeArrowheads="1"/>
          </p:cNvSpPr>
          <p:nvPr/>
        </p:nvSpPr>
        <p:spPr bwMode="auto">
          <a:xfrm>
            <a:off x="7814155" y="2111023"/>
            <a:ext cx="152400" cy="152400"/>
          </a:xfrm>
          <a:prstGeom prst="ellipse">
            <a:avLst/>
          </a:prstGeom>
          <a:solidFill>
            <a:srgbClr val="FFFFD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94555" y="3374952"/>
            <a:ext cx="2349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Reduced diversity</a:t>
            </a:r>
          </a:p>
          <a:p>
            <a:r>
              <a:rPr lang="en-US" dirty="0"/>
              <a:t>h</a:t>
            </a:r>
            <a:r>
              <a:rPr lang="en-US" dirty="0" smtClean="0"/>
              <a:t>igh frequency derived</a:t>
            </a:r>
          </a:p>
          <a:p>
            <a:r>
              <a:rPr lang="en-US" dirty="0"/>
              <a:t>a</a:t>
            </a:r>
            <a:r>
              <a:rPr lang="en-US" dirty="0" smtClean="0"/>
              <a:t>lleles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09356" y="3374952"/>
            <a:ext cx="2344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mutations </a:t>
            </a:r>
          </a:p>
          <a:p>
            <a:r>
              <a:rPr lang="en-US" dirty="0"/>
              <a:t>l</a:t>
            </a:r>
            <a:r>
              <a:rPr lang="en-US" dirty="0" smtClean="0"/>
              <a:t>ead to a skew towards </a:t>
            </a:r>
          </a:p>
          <a:p>
            <a:r>
              <a:rPr lang="en-US" dirty="0" smtClean="0"/>
              <a:t>rare alleles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4955" y="530615"/>
            <a:ext cx="646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Maynard Smith and </a:t>
            </a:r>
            <a:r>
              <a:rPr lang="en-US" dirty="0" err="1" smtClean="0"/>
              <a:t>Haigh</a:t>
            </a:r>
            <a:r>
              <a:rPr lang="en-US" dirty="0" smtClean="0"/>
              <a:t>, Kaplan et </a:t>
            </a:r>
            <a:r>
              <a:rPr lang="en-US" dirty="0" smtClean="0"/>
              <a:t>al ‘89,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7555" y="5996767"/>
            <a:ext cx="6603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ackground selection can also lead to a reduction in diversity, </a:t>
            </a:r>
          </a:p>
          <a:p>
            <a:r>
              <a:rPr lang="en-US" sz="2000" dirty="0" smtClean="0"/>
              <a:t>but lead to only a weak skew towards rare alleles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04" y="4490111"/>
            <a:ext cx="9069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Selective sweep results in a characteristic reduction in coalescent time at linked neutral sites. Also a distortion in the genealogical tree towards external branches and away from internal branches.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99983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that the rate of sweeps differs across the genome, what can we hope to learn about the multiple merger process?</a:t>
            </a:r>
          </a:p>
          <a:p>
            <a:r>
              <a:rPr lang="en-US" dirty="0" smtClean="0"/>
              <a:t>We </a:t>
            </a:r>
            <a:r>
              <a:rPr lang="en-US" dirty="0"/>
              <a:t>need theory to predict frequency spectra and haplotype patterns under these models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What set of statistics are most informative?</a:t>
            </a:r>
          </a:p>
          <a:p>
            <a:r>
              <a:rPr lang="en-US" dirty="0" smtClean="0"/>
              <a:t>What set of coalescent processes can we hope to distinguish? </a:t>
            </a:r>
          </a:p>
        </p:txBody>
      </p:sp>
    </p:spTree>
    <p:extLst>
      <p:ext uri="{BB962C8B-B14F-4D97-AF65-F5344CB8AC3E}">
        <p14:creationId xmlns:p14="http://schemas.microsoft.com/office/powerpoint/2010/main" val="71241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49"/>
            <a:ext cx="8229600" cy="11430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pic>
        <p:nvPicPr>
          <p:cNvPr id="9" name="Content Placeholder 3" descr="pl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6" r="558" b="46810"/>
          <a:stretch/>
        </p:blipFill>
        <p:spPr>
          <a:xfrm>
            <a:off x="3581489" y="1869194"/>
            <a:ext cx="2058987" cy="24073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81489" y="1361194"/>
            <a:ext cx="21082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Peter Ralph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73755" y="5080000"/>
            <a:ext cx="7676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Thanks </a:t>
            </a:r>
            <a:r>
              <a:rPr lang="en-US" sz="2400" dirty="0"/>
              <a:t>to </a:t>
            </a:r>
            <a:r>
              <a:rPr lang="en-US" sz="2400" dirty="0" err="1"/>
              <a:t>Yaniv</a:t>
            </a:r>
            <a:r>
              <a:rPr lang="en-US" sz="2400" dirty="0"/>
              <a:t> </a:t>
            </a:r>
            <a:r>
              <a:rPr lang="en-US" sz="2400" dirty="0" err="1"/>
              <a:t>Brandvain</a:t>
            </a:r>
            <a:r>
              <a:rPr lang="en-US" sz="2400" dirty="0"/>
              <a:t>, Chuck Langley, Molly </a:t>
            </a:r>
            <a:r>
              <a:rPr lang="en-US" sz="2400" dirty="0" err="1"/>
              <a:t>Przeworski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Alisa </a:t>
            </a:r>
            <a:r>
              <a:rPr lang="en-US" sz="2400" dirty="0" err="1"/>
              <a:t>Sedghifar</a:t>
            </a:r>
            <a:r>
              <a:rPr lang="en-US" sz="2400" dirty="0"/>
              <a:t>, and Guy </a:t>
            </a:r>
            <a:r>
              <a:rPr lang="en-US" sz="2400" dirty="0" err="1"/>
              <a:t>Sella</a:t>
            </a:r>
            <a:r>
              <a:rPr lang="en-US" sz="2400" dirty="0"/>
              <a:t> for helpful conversations </a:t>
            </a:r>
          </a:p>
        </p:txBody>
      </p:sp>
    </p:spTree>
    <p:extLst>
      <p:ext uri="{BB962C8B-B14F-4D97-AF65-F5344CB8AC3E}">
        <p14:creationId xmlns:p14="http://schemas.microsoft.com/office/powerpoint/2010/main" val="268927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5423"/>
            <a:ext cx="8229600" cy="4525963"/>
          </a:xfrm>
        </p:spPr>
        <p:txBody>
          <a:bodyPr/>
          <a:lstStyle/>
          <a:p>
            <a:r>
              <a:rPr lang="en-US" dirty="0" smtClean="0"/>
              <a:t>For our simple approximation</a:t>
            </a:r>
            <a:endParaRPr lang="en-US" dirty="0"/>
          </a:p>
        </p:txBody>
      </p:sp>
      <p:pic>
        <p:nvPicPr>
          <p:cNvPr id="4" name="Picture 3" descr="partial_sweep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9" t="58267" r="43019" b="38719"/>
          <a:stretch/>
        </p:blipFill>
        <p:spPr>
          <a:xfrm>
            <a:off x="5492383" y="236988"/>
            <a:ext cx="2708818" cy="846533"/>
          </a:xfrm>
          <a:prstGeom prst="rect">
            <a:avLst/>
          </a:prstGeom>
        </p:spPr>
      </p:pic>
      <p:pic>
        <p:nvPicPr>
          <p:cNvPr id="8" name="Picture 7" descr="topha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32546"/>
            <a:ext cx="3877017" cy="3877017"/>
          </a:xfrm>
          <a:prstGeom prst="rect">
            <a:avLst/>
          </a:prstGeom>
        </p:spPr>
      </p:pic>
      <p:pic>
        <p:nvPicPr>
          <p:cNvPr id="10" name="Picture 9" descr="stalled_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06" y="2531036"/>
            <a:ext cx="3866984" cy="3866984"/>
          </a:xfrm>
          <a:prstGeom prst="rect">
            <a:avLst/>
          </a:prstGeom>
        </p:spPr>
      </p:pic>
      <p:pic>
        <p:nvPicPr>
          <p:cNvPr id="9" name="Content Placeholder 3" descr="ex_recurr_lost.eps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1" b="7146"/>
          <a:stretch/>
        </p:blipFill>
        <p:spPr>
          <a:xfrm>
            <a:off x="1294543" y="3144776"/>
            <a:ext cx="6313572" cy="37940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1294543" y="292578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trajectory motif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9317" y="2925787"/>
            <a:ext cx="1615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 trajectory </a:t>
            </a:r>
          </a:p>
          <a:p>
            <a:r>
              <a:rPr lang="en-US" dirty="0" smtClean="0"/>
              <a:t>motif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14559" y="3816342"/>
            <a:ext cx="527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Repeat motif with waiting time ~</a:t>
            </a:r>
            <a:r>
              <a:rPr lang="en-US" dirty="0" err="1" smtClean="0"/>
              <a:t>Exp</a:t>
            </a:r>
            <a:r>
              <a:rPr lang="en-US" dirty="0" smtClean="0"/>
              <a:t>(v) between them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87" y="2339117"/>
            <a:ext cx="26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Simulate </a:t>
            </a:r>
            <a:r>
              <a:rPr lang="en-US" dirty="0" err="1" smtClean="0"/>
              <a:t>mssel</a:t>
            </a:r>
            <a:r>
              <a:rPr lang="en-US" dirty="0" smtClean="0"/>
              <a:t> with either 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951573"/>
              </p:ext>
            </p:extLst>
          </p:nvPr>
        </p:nvGraphicFramePr>
        <p:xfrm>
          <a:off x="3198693" y="1318068"/>
          <a:ext cx="27654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9" name="Equation" r:id="rId8" imgW="1104900" imgH="431800" progId="Equation.3">
                  <p:embed/>
                </p:oleObj>
              </mc:Choice>
              <mc:Fallback>
                <p:oleObj name="Equation" r:id="rId8" imgW="1104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8693" y="1318068"/>
                        <a:ext cx="2765425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973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/>
          </p:cNvPicPr>
          <p:nvPr/>
        </p:nvPicPr>
        <p:blipFill>
          <a:blip r:embed="rId2"/>
          <a:srcRect l="9212" t="34787" b="33768"/>
          <a:stretch>
            <a:fillRect/>
          </a:stretch>
        </p:blipFill>
        <p:spPr bwMode="auto">
          <a:xfrm>
            <a:off x="220003" y="741854"/>
            <a:ext cx="4406900" cy="465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Text Box 7"/>
          <p:cNvSpPr txBox="1">
            <a:spLocks noChangeArrowheads="1"/>
          </p:cNvSpPr>
          <p:nvPr/>
        </p:nvSpPr>
        <p:spPr bwMode="auto">
          <a:xfrm>
            <a:off x="965993" y="-57958"/>
            <a:ext cx="78359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Calibri" pitchFamily="-112" charset="0"/>
              </a:rPr>
              <a:t>Evidence for variation-reducing selection in </a:t>
            </a:r>
            <a:r>
              <a:rPr lang="en-US" sz="2400" dirty="0" smtClean="0">
                <a:latin typeface="Calibri" pitchFamily="-112" charset="0"/>
              </a:rPr>
              <a:t>humans</a:t>
            </a:r>
          </a:p>
          <a:p>
            <a:r>
              <a:rPr lang="en-US" sz="2400" dirty="0" smtClean="0">
                <a:latin typeface="Calibri" pitchFamily="-112" charset="0"/>
              </a:rPr>
              <a:t>But not clear what mode of linked selection acts.</a:t>
            </a:r>
            <a:endParaRPr lang="en-US" sz="2400" dirty="0" smtClean="0">
              <a:latin typeface="Calibri" pitchFamily="-112" charset="0"/>
            </a:endParaRPr>
          </a:p>
          <a:p>
            <a:endParaRPr lang="en-US" sz="2400" dirty="0">
              <a:latin typeface="Calibri" pitchFamily="-112" charset="0"/>
            </a:endParaRPr>
          </a:p>
          <a:p>
            <a:endParaRPr lang="en-US" sz="2400" dirty="0">
              <a:latin typeface="Calibri" pitchFamily="-112" charset="0"/>
            </a:endParaRPr>
          </a:p>
        </p:txBody>
      </p:sp>
      <p:sp>
        <p:nvSpPr>
          <p:cNvPr id="64518" name="TextBox 6"/>
          <p:cNvSpPr txBox="1">
            <a:spLocks noChangeArrowheads="1"/>
          </p:cNvSpPr>
          <p:nvPr/>
        </p:nvSpPr>
        <p:spPr bwMode="auto">
          <a:xfrm>
            <a:off x="1725748" y="5609129"/>
            <a:ext cx="15085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 pitchFamily="-112" charset="0"/>
              </a:rPr>
              <a:t>Cai</a:t>
            </a:r>
            <a:r>
              <a:rPr lang="en-US" dirty="0">
                <a:latin typeface="Calibri" pitchFamily="-112" charset="0"/>
              </a:rPr>
              <a:t> et </a:t>
            </a:r>
            <a:r>
              <a:rPr lang="en-US" dirty="0" smtClean="0">
                <a:latin typeface="Calibri" pitchFamily="-112" charset="0"/>
              </a:rPr>
              <a:t>al. </a:t>
            </a:r>
            <a:r>
              <a:rPr lang="en-US" dirty="0">
                <a:latin typeface="Calibri" pitchFamily="-112" charset="0"/>
              </a:rPr>
              <a:t>2009 </a:t>
            </a:r>
          </a:p>
        </p:txBody>
      </p:sp>
      <p:sp>
        <p:nvSpPr>
          <p:cNvPr id="64519" name="TextBox 7"/>
          <p:cNvSpPr txBox="1">
            <a:spLocks noChangeArrowheads="1"/>
          </p:cNvSpPr>
          <p:nvPr/>
        </p:nvSpPr>
        <p:spPr bwMode="auto">
          <a:xfrm rot="-5400000">
            <a:off x="-829925" y="2546017"/>
            <a:ext cx="17904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Calibri" pitchFamily="-112" charset="0"/>
              </a:rPr>
              <a:t>Polymorphism, </a:t>
            </a:r>
            <a:r>
              <a:rPr lang="en-US" sz="2000" dirty="0" smtClean="0">
                <a:latin typeface="Symbol" charset="2"/>
                <a:cs typeface="Symbol" charset="2"/>
              </a:rPr>
              <a:t>p</a:t>
            </a:r>
            <a:endParaRPr lang="en-US" sz="2000" dirty="0">
              <a:latin typeface="Symbol" charset="2"/>
              <a:cs typeface="Symbol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53432"/>
          <a:stretch/>
        </p:blipFill>
        <p:spPr>
          <a:xfrm>
            <a:off x="4120391" y="890935"/>
            <a:ext cx="4993369" cy="53745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62758" t="4236" b="87462"/>
          <a:stretch/>
        </p:blipFill>
        <p:spPr>
          <a:xfrm>
            <a:off x="7555617" y="969595"/>
            <a:ext cx="1694222" cy="7445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2758" t="29262" b="61775"/>
          <a:stretch/>
        </p:blipFill>
        <p:spPr>
          <a:xfrm>
            <a:off x="7545466" y="3812293"/>
            <a:ext cx="1704373" cy="808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2303227" y="2983076"/>
            <a:ext cx="4095993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Average minor allele frequency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834134" y="6419971"/>
            <a:ext cx="2262706" cy="35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aseline="30000" dirty="0" err="1"/>
              <a:t>Lohmueller</a:t>
            </a:r>
            <a:r>
              <a:rPr lang="en-US" sz="2600" baseline="30000" dirty="0"/>
              <a:t> et al., 2011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6893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038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Matching the reduction in pi the distortion to the site frequency spectrum </a:t>
            </a:r>
            <a:endParaRPr lang="en-US" sz="2400" dirty="0"/>
          </a:p>
        </p:txBody>
      </p:sp>
      <p:pic>
        <p:nvPicPr>
          <p:cNvPr id="8" name="Picture 3" descr="r_vs_sing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1"/>
          <a:stretch>
            <a:fillRect/>
          </a:stretch>
        </p:blipFill>
        <p:spPr bwMode="auto">
          <a:xfrm>
            <a:off x="1107207" y="354039"/>
            <a:ext cx="7845408" cy="58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410364" y="6215063"/>
            <a:ext cx="1895475" cy="400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Arial" charset="0"/>
              </a:rPr>
              <a:t>Recombination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 rot="16200000">
            <a:off x="-487235" y="3328194"/>
            <a:ext cx="3221037" cy="400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Arial" charset="0"/>
              </a:rPr>
              <a:t>Fraction of singletons sites 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5358102" y="5138738"/>
            <a:ext cx="16129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500">
                <a:latin typeface="Arial" charset="0"/>
              </a:rPr>
              <a:t>Sample size =20</a:t>
            </a:r>
          </a:p>
        </p:txBody>
      </p: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5029911" y="2226180"/>
            <a:ext cx="2646362" cy="17541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Frequency selected alleles</a:t>
            </a:r>
          </a:p>
          <a:p>
            <a:pPr eaLnBrk="1" hangingPunct="1"/>
            <a:r>
              <a:rPr lang="en-US" sz="1800" dirty="0"/>
              <a:t>sweep to</a:t>
            </a:r>
          </a:p>
          <a:p>
            <a:pPr eaLnBrk="1" hangingPunct="1"/>
            <a:r>
              <a:rPr lang="en-US" sz="1800" dirty="0"/>
              <a:t>100%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</a:rPr>
              <a:t>50%</a:t>
            </a:r>
          </a:p>
          <a:p>
            <a:pPr eaLnBrk="1" hangingPunct="1"/>
            <a:r>
              <a:rPr lang="en-US" sz="1800" dirty="0">
                <a:solidFill>
                  <a:srgbClr val="13DF07"/>
                </a:solidFill>
              </a:rPr>
              <a:t>20%</a:t>
            </a:r>
          </a:p>
          <a:p>
            <a:pPr eaLnBrk="1" hangingPunct="1"/>
            <a:r>
              <a:rPr lang="en-US" sz="1800" dirty="0">
                <a:solidFill>
                  <a:srgbClr val="3366FF"/>
                </a:solidFill>
              </a:rPr>
              <a:t>5%</a:t>
            </a:r>
          </a:p>
        </p:txBody>
      </p:sp>
    </p:spTree>
    <p:extLst>
      <p:ext uri="{BB962C8B-B14F-4D97-AF65-F5344CB8AC3E}">
        <p14:creationId xmlns:p14="http://schemas.microsoft.com/office/powerpoint/2010/main" val="388482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4118179" y="254076"/>
            <a:ext cx="4362619" cy="6319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weep_for_cartoo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74" t="53658" r="8513" b="17132"/>
          <a:stretch/>
        </p:blipFill>
        <p:spPr>
          <a:xfrm rot="5400000" flipH="1">
            <a:off x="5159700" y="-352651"/>
            <a:ext cx="2348535" cy="429366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 flipV="1">
            <a:off x="4206289" y="1069508"/>
            <a:ext cx="309730" cy="1898940"/>
          </a:xfrm>
          <a:prstGeom prst="line">
            <a:avLst/>
          </a:prstGeom>
          <a:ln w="57150" cap="flat" cmpd="sng" algn="ctr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4247615" y="300961"/>
            <a:ext cx="0" cy="798288"/>
          </a:xfrm>
          <a:prstGeom prst="line">
            <a:avLst/>
          </a:prstGeom>
          <a:ln w="57150" cap="flat" cmpd="sng" algn="ctr">
            <a:solidFill>
              <a:schemeClr val="accent6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06289" y="1063969"/>
            <a:ext cx="785688" cy="1904479"/>
          </a:xfrm>
          <a:prstGeom prst="line">
            <a:avLst/>
          </a:prstGeom>
          <a:ln w="57150" cap="flat" cmpd="sng" algn="ctr">
            <a:solidFill>
              <a:schemeClr val="accent4"/>
            </a:solidFill>
            <a:round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132067" y="950365"/>
            <a:ext cx="15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78777" y="895902"/>
            <a:ext cx="127512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773371" y="633082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ymbol" charset="2"/>
                <a:cs typeface="Symbol" charset="2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885718"/>
            <a:ext cx="4089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Soft sweep model due to </a:t>
            </a:r>
          </a:p>
          <a:p>
            <a:r>
              <a:rPr lang="en-US" sz="2400" dirty="0" smtClean="0"/>
              <a:t>Parallel mutation during sweep 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3883143" y="2968448"/>
            <a:ext cx="4919622" cy="63199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174625" y="3682913"/>
            <a:ext cx="4362619" cy="6319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sweep_for_cartoo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0" t="14862" r="8513" b="17132"/>
          <a:stretch/>
        </p:blipFill>
        <p:spPr>
          <a:xfrm rot="5400000" flipH="1">
            <a:off x="4297597" y="4109349"/>
            <a:ext cx="5788891" cy="5998075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3985887" y="6405790"/>
            <a:ext cx="4919622" cy="63199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16019" y="245069"/>
            <a:ext cx="4090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 to recombine off derived background, </a:t>
            </a:r>
          </a:p>
          <a:p>
            <a:r>
              <a:rPr lang="en-US" dirty="0" smtClean="0"/>
              <a:t>forced to coalesce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138287" y="6558190"/>
            <a:ext cx="4919622" cy="63199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23368" y="498901"/>
            <a:ext cx="2585571" cy="15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97940" y="438429"/>
            <a:ext cx="0" cy="134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/>
          <p:cNvSpPr/>
          <p:nvPr/>
        </p:nvSpPr>
        <p:spPr>
          <a:xfrm>
            <a:off x="1799315" y="300961"/>
            <a:ext cx="378008" cy="33212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54984" y="48535"/>
            <a:ext cx="29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971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4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2" t="34787" b="33768"/>
          <a:stretch>
            <a:fillRect/>
          </a:stretch>
        </p:blipFill>
        <p:spPr bwMode="auto">
          <a:xfrm>
            <a:off x="315113" y="0"/>
            <a:ext cx="4252913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16"/>
          <p:cNvSpPr txBox="1">
            <a:spLocks noChangeArrowheads="1"/>
          </p:cNvSpPr>
          <p:nvPr/>
        </p:nvSpPr>
        <p:spPr bwMode="auto">
          <a:xfrm>
            <a:off x="1143788" y="399520"/>
            <a:ext cx="233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Data</a:t>
            </a:r>
            <a:r>
              <a:rPr lang="en-US" sz="2000">
                <a:latin typeface="Arial" charset="0"/>
              </a:rPr>
              <a:t> from Humans</a:t>
            </a:r>
          </a:p>
        </p:txBody>
      </p:sp>
      <p:sp>
        <p:nvSpPr>
          <p:cNvPr id="25607" name="TextBox 6"/>
          <p:cNvSpPr txBox="1">
            <a:spLocks noChangeArrowheads="1"/>
          </p:cNvSpPr>
          <p:nvPr/>
        </p:nvSpPr>
        <p:spPr bwMode="auto">
          <a:xfrm>
            <a:off x="2559044" y="2664088"/>
            <a:ext cx="1843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e.g. </a:t>
            </a:r>
            <a:r>
              <a:rPr lang="en-US" sz="1800" dirty="0" err="1"/>
              <a:t>Cai</a:t>
            </a:r>
            <a:r>
              <a:rPr lang="en-US" sz="1800" dirty="0"/>
              <a:t> et al 2009 </a:t>
            </a:r>
          </a:p>
        </p:txBody>
      </p:sp>
      <p:sp>
        <p:nvSpPr>
          <p:cNvPr id="25609" name="TextBox 20"/>
          <p:cNvSpPr txBox="1">
            <a:spLocks noChangeArrowheads="1"/>
          </p:cNvSpPr>
          <p:nvPr/>
        </p:nvSpPr>
        <p:spPr bwMode="auto">
          <a:xfrm>
            <a:off x="406991" y="3290915"/>
            <a:ext cx="4051300" cy="369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 charset="0"/>
              </a:rPr>
              <a:t>Rate of recombination (</a:t>
            </a:r>
            <a:r>
              <a:rPr lang="en-US" sz="1800" dirty="0" err="1">
                <a:latin typeface="Arial" charset="0"/>
              </a:rPr>
              <a:t>cM</a:t>
            </a:r>
            <a:r>
              <a:rPr lang="en-US" sz="1800" dirty="0">
                <a:latin typeface="Arial" charset="0"/>
              </a:rPr>
              <a:t>/Mb)</a:t>
            </a:r>
          </a:p>
        </p:txBody>
      </p:sp>
      <p:sp>
        <p:nvSpPr>
          <p:cNvPr id="25612" name="TextBox 7"/>
          <p:cNvSpPr txBox="1">
            <a:spLocks noChangeArrowheads="1"/>
          </p:cNvSpPr>
          <p:nvPr/>
        </p:nvSpPr>
        <p:spPr bwMode="auto">
          <a:xfrm rot="16200000">
            <a:off x="-621512" y="1479020"/>
            <a:ext cx="1535113" cy="369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Polymorphism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2814" y="407413"/>
            <a:ext cx="45111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Hellmann et al using similar data </a:t>
            </a:r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Estimated </a:t>
            </a:r>
            <a:r>
              <a:rPr lang="en-US" sz="2200" dirty="0" smtClean="0">
                <a:latin typeface="Symbol" charset="2"/>
                <a:cs typeface="Symbol" charset="2"/>
              </a:rPr>
              <a:t>p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 =1.6x10</a:t>
            </a:r>
            <a:r>
              <a:rPr lang="en-US" sz="2200" baseline="30000" dirty="0" smtClean="0"/>
              <a:t>-3</a:t>
            </a:r>
            <a:r>
              <a:rPr lang="en-US" sz="2200" dirty="0" smtClean="0"/>
              <a:t> , </a:t>
            </a:r>
            <a:r>
              <a:rPr lang="en-US" sz="2200" dirty="0" smtClean="0">
                <a:latin typeface="Symbol" charset="2"/>
                <a:cs typeface="Symbol" charset="2"/>
              </a:rPr>
              <a:t>a</a:t>
            </a:r>
            <a:r>
              <a:rPr lang="en-US" sz="2200" dirty="0" smtClean="0"/>
              <a:t> </a:t>
            </a:r>
            <a:r>
              <a:rPr lang="en-US" sz="2200" dirty="0"/>
              <a:t>= 6 </a:t>
            </a:r>
            <a:r>
              <a:rPr lang="en-US" sz="2200" dirty="0" smtClean="0"/>
              <a:t>x </a:t>
            </a:r>
            <a:r>
              <a:rPr lang="en-US" sz="2200" dirty="0"/>
              <a:t>1 0 </a:t>
            </a:r>
            <a:r>
              <a:rPr lang="en-US" sz="2200" baseline="30000" dirty="0" smtClean="0"/>
              <a:t>-1 </a:t>
            </a:r>
            <a:r>
              <a:rPr lang="en-US" sz="2200" baseline="30000" dirty="0"/>
              <a:t>1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537362"/>
              </p:ext>
            </p:extLst>
          </p:nvPr>
        </p:nvGraphicFramePr>
        <p:xfrm>
          <a:off x="5647221" y="827860"/>
          <a:ext cx="1127104" cy="67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3" name="Equation" r:id="rId5" imgW="723900" imgH="431800" progId="Equation.3">
                  <p:embed/>
                </p:oleObj>
              </mc:Choice>
              <mc:Fallback>
                <p:oleObj name="Equation" r:id="rId5" imgW="723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47221" y="827860"/>
                        <a:ext cx="1127104" cy="671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29403" y="3998376"/>
            <a:ext cx="7332728" cy="302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Symbol" charset="2"/>
                <a:cs typeface="Symbol" charset="2"/>
              </a:rPr>
              <a:t>a</a:t>
            </a:r>
            <a:r>
              <a:rPr lang="en-US" sz="2200" dirty="0" smtClean="0"/>
              <a:t>= 2Nv</a:t>
            </a:r>
            <a:r>
              <a:rPr lang="en-US" sz="2200" baseline="-25000" dirty="0" smtClean="0"/>
              <a:t>BP</a:t>
            </a:r>
            <a:r>
              <a:rPr lang="en-US" sz="2200" dirty="0" smtClean="0"/>
              <a:t> (x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/</a:t>
            </a:r>
            <a:r>
              <a:rPr lang="en-US" sz="2200" dirty="0" err="1" smtClean="0"/>
              <a:t>t</a:t>
            </a:r>
            <a:r>
              <a:rPr lang="en-US" sz="2200" baseline="-25000" dirty="0" err="1" smtClean="0"/>
              <a:t>x</a:t>
            </a:r>
            <a:r>
              <a:rPr lang="en-US" sz="2200" dirty="0" smtClean="0"/>
              <a:t>)  </a:t>
            </a:r>
          </a:p>
          <a:p>
            <a:r>
              <a:rPr lang="en-US" sz="2200" dirty="0" err="1"/>
              <a:t>t</a:t>
            </a:r>
            <a:r>
              <a:rPr lang="en-US" sz="2200" baseline="-25000" dirty="0" err="1" smtClean="0"/>
              <a:t>x</a:t>
            </a:r>
            <a:r>
              <a:rPr lang="en-US" sz="2200" dirty="0" smtClean="0"/>
              <a:t> = 1000 		</a:t>
            </a:r>
            <a:r>
              <a:rPr lang="en-US" sz="1600" dirty="0" smtClean="0"/>
              <a:t>(s~1%)</a:t>
            </a:r>
          </a:p>
          <a:p>
            <a:r>
              <a:rPr lang="en-US" sz="2200" dirty="0" smtClean="0"/>
              <a:t>N=10000</a:t>
            </a:r>
          </a:p>
          <a:p>
            <a:r>
              <a:rPr lang="en-US" sz="2200" dirty="0" err="1"/>
              <a:t>v</a:t>
            </a:r>
            <a:r>
              <a:rPr lang="en-US" sz="2200" baseline="-25000" dirty="0" err="1"/>
              <a:t>BP</a:t>
            </a:r>
            <a:r>
              <a:rPr lang="en-US" sz="2200" dirty="0"/>
              <a:t> </a:t>
            </a:r>
            <a:r>
              <a:rPr lang="en-US" sz="2200" dirty="0" smtClean="0"/>
              <a:t>x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 = 3 x 10</a:t>
            </a:r>
            <a:r>
              <a:rPr lang="en-US" sz="2200" baseline="30000" dirty="0" smtClean="0"/>
              <a:t>-12</a:t>
            </a:r>
          </a:p>
          <a:p>
            <a:endParaRPr lang="en-US" sz="2200" baseline="30000" dirty="0"/>
          </a:p>
          <a:p>
            <a:r>
              <a:rPr lang="en-US" sz="2200" dirty="0"/>
              <a:t>x</a:t>
            </a:r>
            <a:r>
              <a:rPr lang="en-US" sz="2200" dirty="0" smtClean="0"/>
              <a:t> =		100%		50%		20%		5%</a:t>
            </a:r>
          </a:p>
          <a:p>
            <a:r>
              <a:rPr lang="en-US" sz="2200" dirty="0" err="1"/>
              <a:t>v</a:t>
            </a:r>
            <a:r>
              <a:rPr lang="en-US" sz="2200" baseline="-25000" dirty="0" err="1" smtClean="0"/>
              <a:t>BP</a:t>
            </a:r>
            <a:r>
              <a:rPr lang="de-DE" sz="2200" dirty="0" smtClean="0"/>
              <a:t>=	3e</a:t>
            </a:r>
            <a:r>
              <a:rPr lang="de-DE" sz="2200" dirty="0"/>
              <a:t>-12 </a:t>
            </a:r>
            <a:r>
              <a:rPr lang="de-DE" sz="2200" dirty="0" smtClean="0"/>
              <a:t>		1e</a:t>
            </a:r>
            <a:r>
              <a:rPr lang="de-DE" sz="2200" dirty="0"/>
              <a:t>-11 </a:t>
            </a:r>
            <a:r>
              <a:rPr lang="de-DE" sz="2200" dirty="0" smtClean="0"/>
              <a:t>		8e</a:t>
            </a:r>
            <a:r>
              <a:rPr lang="de-DE" sz="2200" dirty="0"/>
              <a:t>-11 </a:t>
            </a:r>
            <a:r>
              <a:rPr lang="de-DE" sz="2200" dirty="0" smtClean="0"/>
              <a:t>		1e</a:t>
            </a:r>
            <a:r>
              <a:rPr lang="de-DE" sz="2200" dirty="0"/>
              <a:t>-</a:t>
            </a:r>
            <a:r>
              <a:rPr lang="de-DE" sz="2200" dirty="0" smtClean="0"/>
              <a:t>09 !!!</a:t>
            </a:r>
            <a:endParaRPr lang="en-US" sz="2200" dirty="0" smtClean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extBox 2"/>
          <p:cNvSpPr txBox="1"/>
          <p:nvPr/>
        </p:nvSpPr>
        <p:spPr>
          <a:xfrm>
            <a:off x="5051689" y="2431520"/>
            <a:ext cx="3855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Assuming none of the reduction</a:t>
            </a:r>
          </a:p>
          <a:p>
            <a:r>
              <a:rPr lang="en-US" sz="2200" dirty="0" smtClean="0"/>
              <a:t> is due to BS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5297385" y="4453093"/>
            <a:ext cx="3250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humans need a high sweep </a:t>
            </a:r>
          </a:p>
          <a:p>
            <a:r>
              <a:rPr lang="en-US" dirty="0" smtClean="0"/>
              <a:t>rate</a:t>
            </a:r>
            <a:r>
              <a:rPr lang="en-US" dirty="0"/>
              <a:t> </a:t>
            </a:r>
            <a:r>
              <a:rPr lang="en-US" dirty="0" smtClean="0"/>
              <a:t>despite smaller effect of HH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5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260" y="117942"/>
            <a:ext cx="5713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Solid </a:t>
            </a:r>
            <a:r>
              <a:rPr lang="en-US" sz="2400" dirty="0" err="1" smtClean="0"/>
              <a:t>coloured</a:t>
            </a:r>
            <a:r>
              <a:rPr lang="en-US" sz="2400" dirty="0" smtClean="0"/>
              <a:t> line recurrent loss trajectory.</a:t>
            </a:r>
          </a:p>
          <a:p>
            <a:r>
              <a:rPr lang="en-US" sz="2400" dirty="0"/>
              <a:t>Dashed </a:t>
            </a:r>
            <a:r>
              <a:rPr lang="en-US" sz="2400" dirty="0" err="1"/>
              <a:t>coloured</a:t>
            </a:r>
            <a:r>
              <a:rPr lang="en-US" sz="2400" dirty="0"/>
              <a:t> line </a:t>
            </a:r>
            <a:r>
              <a:rPr lang="en-US" sz="2400" dirty="0" smtClean="0"/>
              <a:t>recurrent fix trajectory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975861" y="302608"/>
            <a:ext cx="32403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 smtClean="0"/>
              <a:t>x</a:t>
            </a:r>
            <a:r>
              <a:rPr lang="en-US" dirty="0" smtClean="0"/>
              <a:t> /2N = 0.0015</a:t>
            </a:r>
          </a:p>
          <a:p>
            <a:r>
              <a:rPr lang="en-US" dirty="0"/>
              <a:t>Pauses for </a:t>
            </a:r>
            <a:r>
              <a:rPr lang="en-US" dirty="0" smtClean="0"/>
              <a:t>0.02 (2N generations)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9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7420" y="2916790"/>
            <a:ext cx="5548005" cy="3971174"/>
            <a:chOff x="-43690" y="3559340"/>
            <a:chExt cx="4702416" cy="3383012"/>
          </a:xfrm>
        </p:grpSpPr>
        <p:pic>
          <p:nvPicPr>
            <p:cNvPr id="256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49"/>
            <a:stretch>
              <a:fillRect/>
            </a:stretch>
          </p:blipFill>
          <p:spPr bwMode="auto">
            <a:xfrm>
              <a:off x="49492" y="3559340"/>
              <a:ext cx="4609234" cy="3280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5" name="TextBox 14"/>
            <p:cNvSpPr txBox="1">
              <a:spLocks noChangeArrowheads="1"/>
            </p:cNvSpPr>
            <p:nvPr/>
          </p:nvSpPr>
          <p:spPr bwMode="auto">
            <a:xfrm>
              <a:off x="1734828" y="6573020"/>
              <a:ext cx="268888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/>
                <a:t>Recombination rate </a:t>
              </a:r>
              <a:r>
                <a:rPr lang="en-US" sz="1800" dirty="0" err="1"/>
                <a:t>cM</a:t>
              </a:r>
              <a:r>
                <a:rPr lang="en-US" sz="1800" dirty="0"/>
                <a:t>/kb</a:t>
              </a:r>
            </a:p>
          </p:txBody>
        </p:sp>
        <p:sp>
          <p:nvSpPr>
            <p:cNvPr id="25617" name="TextBox 1"/>
            <p:cNvSpPr txBox="1">
              <a:spLocks noChangeArrowheads="1"/>
            </p:cNvSpPr>
            <p:nvPr/>
          </p:nvSpPr>
          <p:spPr bwMode="auto">
            <a:xfrm rot="-5400000">
              <a:off x="-435508" y="4958523"/>
              <a:ext cx="1152967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/>
                <a:t>Tajima’s D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-2287" y="7346"/>
            <a:ext cx="310004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Evidence for linked </a:t>
            </a:r>
            <a:endParaRPr lang="en-US" sz="2400" dirty="0" smtClean="0"/>
          </a:p>
          <a:p>
            <a:r>
              <a:rPr lang="en-US" sz="2400" dirty="0" smtClean="0"/>
              <a:t>selection in </a:t>
            </a:r>
            <a:r>
              <a:rPr lang="en-US" sz="2400" i="1" dirty="0" smtClean="0"/>
              <a:t>Drosophila</a:t>
            </a:r>
          </a:p>
          <a:p>
            <a:r>
              <a:rPr lang="en-US" sz="2400" i="1" dirty="0"/>
              <a:t>m</a:t>
            </a:r>
            <a:r>
              <a:rPr lang="en-US" sz="2400" i="1" dirty="0" smtClean="0"/>
              <a:t>elanogaster</a:t>
            </a:r>
            <a:endParaRPr lang="en-US" sz="2400" i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2991914" y="-885677"/>
            <a:ext cx="6676089" cy="5363992"/>
            <a:chOff x="-198469" y="-870559"/>
            <a:chExt cx="6676089" cy="5363992"/>
          </a:xfrm>
          <a:solidFill>
            <a:srgbClr val="FFFFFF"/>
          </a:solidFill>
        </p:grpSpPr>
        <p:pic>
          <p:nvPicPr>
            <p:cNvPr id="17" name="Picture 16" descr="Shapiro_data_fig_no_linear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4" b="10948"/>
            <a:stretch/>
          </p:blipFill>
          <p:spPr>
            <a:xfrm>
              <a:off x="635048" y="-870559"/>
              <a:ext cx="5842572" cy="4738686"/>
            </a:xfrm>
            <a:prstGeom prst="rect">
              <a:avLst/>
            </a:prstGeom>
            <a:grpFill/>
          </p:spPr>
        </p:pic>
        <p:sp>
          <p:nvSpPr>
            <p:cNvPr id="19" name="TextBox 14"/>
            <p:cNvSpPr txBox="1">
              <a:spLocks noChangeArrowheads="1"/>
            </p:cNvSpPr>
            <p:nvPr/>
          </p:nvSpPr>
          <p:spPr bwMode="auto">
            <a:xfrm>
              <a:off x="2362464" y="4125133"/>
              <a:ext cx="2689225" cy="368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/>
                <a:t>Recombination rate </a:t>
              </a:r>
              <a:r>
                <a:rPr lang="en-US" sz="1800" dirty="0" err="1"/>
                <a:t>cM</a:t>
              </a:r>
              <a:r>
                <a:rPr lang="en-US" sz="1800" dirty="0"/>
                <a:t>/kb</a:t>
              </a:r>
            </a:p>
          </p:txBody>
        </p:sp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 rot="16200000">
              <a:off x="-1052634" y="1324994"/>
              <a:ext cx="2446993" cy="7386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 dirty="0" smtClean="0"/>
            </a:p>
            <a:p>
              <a:pPr eaLnBrk="1" hangingPunct="1"/>
              <a:r>
                <a:rPr lang="en-US" dirty="0">
                  <a:latin typeface="Symbol" charset="2"/>
                  <a:cs typeface="Symbol" charset="2"/>
                </a:rPr>
                <a:t>p</a:t>
              </a:r>
              <a:r>
                <a:rPr lang="en-US" sz="1800" dirty="0" smtClean="0"/>
                <a:t> =Syn</a:t>
              </a:r>
              <a:r>
                <a:rPr lang="en-US" sz="1800" dirty="0" smtClean="0"/>
                <a:t>. Diversity (%)</a:t>
              </a:r>
              <a:endParaRPr lang="en-US" sz="1800" dirty="0"/>
            </a:p>
          </p:txBody>
        </p:sp>
      </p:grp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418052" y="1207674"/>
            <a:ext cx="2679701" cy="43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e.g. Shapiro et al 2007</a:t>
            </a:r>
          </a:p>
        </p:txBody>
      </p:sp>
    </p:spTree>
    <p:extLst>
      <p:ext uri="{BB962C8B-B14F-4D97-AF65-F5344CB8AC3E}">
        <p14:creationId xmlns:p14="http://schemas.microsoft.com/office/powerpoint/2010/main" val="39142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/>
          </p:cNvPicPr>
          <p:nvPr/>
        </p:nvPicPr>
        <p:blipFill>
          <a:blip r:embed="rId2"/>
          <a:srcRect l="9212" t="34787" b="33768"/>
          <a:stretch>
            <a:fillRect/>
          </a:stretch>
        </p:blipFill>
        <p:spPr bwMode="auto">
          <a:xfrm>
            <a:off x="220003" y="741854"/>
            <a:ext cx="4406900" cy="465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Text Box 7"/>
          <p:cNvSpPr txBox="1">
            <a:spLocks noChangeArrowheads="1"/>
          </p:cNvSpPr>
          <p:nvPr/>
        </p:nvSpPr>
        <p:spPr bwMode="auto">
          <a:xfrm>
            <a:off x="965993" y="-57958"/>
            <a:ext cx="78359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Calibri" pitchFamily="-112" charset="0"/>
              </a:rPr>
              <a:t>Evidence for variation-reducing selection in </a:t>
            </a:r>
            <a:r>
              <a:rPr lang="en-US" sz="2400" dirty="0" smtClean="0">
                <a:latin typeface="Calibri" pitchFamily="-112" charset="0"/>
              </a:rPr>
              <a:t>humans</a:t>
            </a:r>
          </a:p>
          <a:p>
            <a:r>
              <a:rPr lang="en-US" sz="2400" dirty="0" smtClean="0">
                <a:latin typeface="Calibri" pitchFamily="-112" charset="0"/>
              </a:rPr>
              <a:t>But not clear what mode of linked selection acts.</a:t>
            </a:r>
            <a:endParaRPr lang="en-US" sz="2400" dirty="0" smtClean="0">
              <a:latin typeface="Calibri" pitchFamily="-112" charset="0"/>
            </a:endParaRPr>
          </a:p>
          <a:p>
            <a:endParaRPr lang="en-US" sz="2400" dirty="0">
              <a:latin typeface="Calibri" pitchFamily="-112" charset="0"/>
            </a:endParaRPr>
          </a:p>
          <a:p>
            <a:endParaRPr lang="en-US" sz="2400" dirty="0">
              <a:latin typeface="Calibri" pitchFamily="-112" charset="0"/>
            </a:endParaRPr>
          </a:p>
        </p:txBody>
      </p:sp>
      <p:sp>
        <p:nvSpPr>
          <p:cNvPr id="64518" name="TextBox 6"/>
          <p:cNvSpPr txBox="1">
            <a:spLocks noChangeArrowheads="1"/>
          </p:cNvSpPr>
          <p:nvPr/>
        </p:nvSpPr>
        <p:spPr bwMode="auto">
          <a:xfrm>
            <a:off x="1725748" y="5609129"/>
            <a:ext cx="15085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 pitchFamily="-112" charset="0"/>
              </a:rPr>
              <a:t>Cai</a:t>
            </a:r>
            <a:r>
              <a:rPr lang="en-US" dirty="0">
                <a:latin typeface="Calibri" pitchFamily="-112" charset="0"/>
              </a:rPr>
              <a:t> et </a:t>
            </a:r>
            <a:r>
              <a:rPr lang="en-US" dirty="0" smtClean="0">
                <a:latin typeface="Calibri" pitchFamily="-112" charset="0"/>
              </a:rPr>
              <a:t>al. </a:t>
            </a:r>
            <a:r>
              <a:rPr lang="en-US" dirty="0">
                <a:latin typeface="Calibri" pitchFamily="-112" charset="0"/>
              </a:rPr>
              <a:t>2009 </a:t>
            </a:r>
          </a:p>
        </p:txBody>
      </p:sp>
      <p:sp>
        <p:nvSpPr>
          <p:cNvPr id="64519" name="TextBox 7"/>
          <p:cNvSpPr txBox="1">
            <a:spLocks noChangeArrowheads="1"/>
          </p:cNvSpPr>
          <p:nvPr/>
        </p:nvSpPr>
        <p:spPr bwMode="auto">
          <a:xfrm rot="-5400000">
            <a:off x="-829925" y="2546017"/>
            <a:ext cx="17904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Calibri" pitchFamily="-112" charset="0"/>
              </a:rPr>
              <a:t>Polymorphism, </a:t>
            </a:r>
            <a:r>
              <a:rPr lang="en-US" sz="2000" dirty="0" smtClean="0">
                <a:latin typeface="Symbol" charset="2"/>
                <a:cs typeface="Symbol" charset="2"/>
              </a:rPr>
              <a:t>p</a:t>
            </a:r>
            <a:endParaRPr lang="en-US" sz="2000" dirty="0">
              <a:latin typeface="Symbol" charset="2"/>
              <a:cs typeface="Symbol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53432"/>
          <a:stretch/>
        </p:blipFill>
        <p:spPr>
          <a:xfrm>
            <a:off x="4120391" y="890935"/>
            <a:ext cx="4993369" cy="53745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62758" t="4236" b="87462"/>
          <a:stretch/>
        </p:blipFill>
        <p:spPr>
          <a:xfrm>
            <a:off x="7555617" y="969595"/>
            <a:ext cx="1694222" cy="7445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2758" t="29262" b="61775"/>
          <a:stretch/>
        </p:blipFill>
        <p:spPr>
          <a:xfrm>
            <a:off x="7545466" y="3812293"/>
            <a:ext cx="1704373" cy="808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2303227" y="2983076"/>
            <a:ext cx="4095993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Average minor allele frequency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834134" y="6419971"/>
            <a:ext cx="2262706" cy="35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aseline="30000" dirty="0" err="1"/>
              <a:t>Lohmueller</a:t>
            </a:r>
            <a:r>
              <a:rPr lang="en-US" sz="2600" baseline="30000" dirty="0"/>
              <a:t> et al., 2011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36221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Line 3"/>
          <p:cNvSpPr>
            <a:spLocks noChangeShapeType="1"/>
          </p:cNvSpPr>
          <p:nvPr/>
        </p:nvSpPr>
        <p:spPr bwMode="auto">
          <a:xfrm flipV="1">
            <a:off x="7924800" y="14478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0" name="Freeform 4"/>
          <p:cNvSpPr>
            <a:spLocks/>
          </p:cNvSpPr>
          <p:nvPr/>
        </p:nvSpPr>
        <p:spPr bwMode="auto">
          <a:xfrm>
            <a:off x="1050926" y="1535053"/>
            <a:ext cx="6992728" cy="4021137"/>
          </a:xfrm>
          <a:custGeom>
            <a:avLst/>
            <a:gdLst/>
            <a:ahLst/>
            <a:cxnLst>
              <a:cxn ang="0">
                <a:pos x="14" y="37"/>
              </a:cxn>
              <a:cxn ang="0">
                <a:pos x="35" y="86"/>
              </a:cxn>
              <a:cxn ang="0">
                <a:pos x="49" y="128"/>
              </a:cxn>
              <a:cxn ang="0">
                <a:pos x="77" y="346"/>
              </a:cxn>
              <a:cxn ang="0">
                <a:pos x="154" y="704"/>
              </a:cxn>
              <a:cxn ang="0">
                <a:pos x="470" y="838"/>
              </a:cxn>
              <a:cxn ang="0">
                <a:pos x="779" y="915"/>
              </a:cxn>
              <a:cxn ang="0">
                <a:pos x="800" y="929"/>
              </a:cxn>
              <a:cxn ang="0">
                <a:pos x="1039" y="1013"/>
              </a:cxn>
              <a:cxn ang="0">
                <a:pos x="1166" y="1056"/>
              </a:cxn>
              <a:cxn ang="0">
                <a:pos x="1629" y="1133"/>
              </a:cxn>
              <a:cxn ang="0">
                <a:pos x="2360" y="1168"/>
              </a:cxn>
              <a:cxn ang="0">
                <a:pos x="2676" y="1203"/>
              </a:cxn>
              <a:cxn ang="0">
                <a:pos x="2851" y="1294"/>
              </a:cxn>
              <a:cxn ang="0">
                <a:pos x="2872" y="1315"/>
              </a:cxn>
              <a:cxn ang="0">
                <a:pos x="2936" y="1351"/>
              </a:cxn>
              <a:cxn ang="0">
                <a:pos x="3034" y="1400"/>
              </a:cxn>
              <a:cxn ang="0">
                <a:pos x="3076" y="1414"/>
              </a:cxn>
              <a:cxn ang="0">
                <a:pos x="3097" y="1421"/>
              </a:cxn>
              <a:cxn ang="0">
                <a:pos x="3582" y="1414"/>
              </a:cxn>
              <a:cxn ang="0">
                <a:pos x="3772" y="1484"/>
              </a:cxn>
              <a:cxn ang="0">
                <a:pos x="3870" y="1526"/>
              </a:cxn>
              <a:cxn ang="0">
                <a:pos x="4067" y="1617"/>
              </a:cxn>
              <a:cxn ang="0">
                <a:pos x="4151" y="1674"/>
              </a:cxn>
              <a:cxn ang="0">
                <a:pos x="4172" y="1688"/>
              </a:cxn>
              <a:cxn ang="0">
                <a:pos x="4186" y="1807"/>
              </a:cxn>
              <a:cxn ang="0">
                <a:pos x="4277" y="2095"/>
              </a:cxn>
              <a:cxn ang="0">
                <a:pos x="4284" y="2299"/>
              </a:cxn>
              <a:cxn ang="0">
                <a:pos x="4326" y="2327"/>
              </a:cxn>
              <a:cxn ang="0">
                <a:pos x="4305" y="2425"/>
              </a:cxn>
              <a:cxn ang="0">
                <a:pos x="4277" y="2467"/>
              </a:cxn>
              <a:cxn ang="0">
                <a:pos x="4319" y="2636"/>
              </a:cxn>
              <a:cxn ang="0">
                <a:pos x="4376" y="2678"/>
              </a:cxn>
              <a:cxn ang="0">
                <a:pos x="4369" y="2678"/>
              </a:cxn>
            </a:cxnLst>
            <a:rect l="0" t="0" r="r" b="b"/>
            <a:pathLst>
              <a:path w="4378" h="2679">
                <a:moveTo>
                  <a:pt x="14" y="37"/>
                </a:moveTo>
                <a:cubicBezTo>
                  <a:pt x="37" y="105"/>
                  <a:pt x="0" y="0"/>
                  <a:pt x="35" y="86"/>
                </a:cubicBezTo>
                <a:cubicBezTo>
                  <a:pt x="40" y="100"/>
                  <a:pt x="49" y="128"/>
                  <a:pt x="49" y="128"/>
                </a:cubicBezTo>
                <a:cubicBezTo>
                  <a:pt x="52" y="190"/>
                  <a:pt x="37" y="286"/>
                  <a:pt x="77" y="346"/>
                </a:cubicBezTo>
                <a:cubicBezTo>
                  <a:pt x="84" y="495"/>
                  <a:pt x="74" y="585"/>
                  <a:pt x="154" y="704"/>
                </a:cubicBezTo>
                <a:cubicBezTo>
                  <a:pt x="213" y="793"/>
                  <a:pt x="371" y="820"/>
                  <a:pt x="470" y="838"/>
                </a:cubicBezTo>
                <a:cubicBezTo>
                  <a:pt x="575" y="857"/>
                  <a:pt x="677" y="881"/>
                  <a:pt x="779" y="915"/>
                </a:cubicBezTo>
                <a:cubicBezTo>
                  <a:pt x="787" y="918"/>
                  <a:pt x="792" y="925"/>
                  <a:pt x="800" y="929"/>
                </a:cubicBezTo>
                <a:cubicBezTo>
                  <a:pt x="870" y="964"/>
                  <a:pt x="963" y="994"/>
                  <a:pt x="1039" y="1013"/>
                </a:cubicBezTo>
                <a:cubicBezTo>
                  <a:pt x="1077" y="1038"/>
                  <a:pt x="1122" y="1044"/>
                  <a:pt x="1166" y="1056"/>
                </a:cubicBezTo>
                <a:cubicBezTo>
                  <a:pt x="1316" y="1098"/>
                  <a:pt x="1474" y="1122"/>
                  <a:pt x="1629" y="1133"/>
                </a:cubicBezTo>
                <a:cubicBezTo>
                  <a:pt x="1856" y="1190"/>
                  <a:pt x="2133" y="1163"/>
                  <a:pt x="2360" y="1168"/>
                </a:cubicBezTo>
                <a:cubicBezTo>
                  <a:pt x="2467" y="1176"/>
                  <a:pt x="2570" y="1188"/>
                  <a:pt x="2676" y="1203"/>
                </a:cubicBezTo>
                <a:cubicBezTo>
                  <a:pt x="2737" y="1228"/>
                  <a:pt x="2792" y="1264"/>
                  <a:pt x="2851" y="1294"/>
                </a:cubicBezTo>
                <a:cubicBezTo>
                  <a:pt x="2860" y="1298"/>
                  <a:pt x="2864" y="1309"/>
                  <a:pt x="2872" y="1315"/>
                </a:cubicBezTo>
                <a:cubicBezTo>
                  <a:pt x="2892" y="1331"/>
                  <a:pt x="2913" y="1341"/>
                  <a:pt x="2936" y="1351"/>
                </a:cubicBezTo>
                <a:cubicBezTo>
                  <a:pt x="2969" y="1366"/>
                  <a:pt x="3001" y="1385"/>
                  <a:pt x="3034" y="1400"/>
                </a:cubicBezTo>
                <a:cubicBezTo>
                  <a:pt x="3047" y="1406"/>
                  <a:pt x="3062" y="1409"/>
                  <a:pt x="3076" y="1414"/>
                </a:cubicBezTo>
                <a:cubicBezTo>
                  <a:pt x="3083" y="1416"/>
                  <a:pt x="3097" y="1421"/>
                  <a:pt x="3097" y="1421"/>
                </a:cubicBezTo>
                <a:cubicBezTo>
                  <a:pt x="3385" y="1400"/>
                  <a:pt x="3224" y="1405"/>
                  <a:pt x="3582" y="1414"/>
                </a:cubicBezTo>
                <a:cubicBezTo>
                  <a:pt x="3646" y="1430"/>
                  <a:pt x="3713" y="1455"/>
                  <a:pt x="3772" y="1484"/>
                </a:cubicBezTo>
                <a:cubicBezTo>
                  <a:pt x="3806" y="1501"/>
                  <a:pt x="3832" y="1517"/>
                  <a:pt x="3870" y="1526"/>
                </a:cubicBezTo>
                <a:cubicBezTo>
                  <a:pt x="3934" y="1566"/>
                  <a:pt x="4000" y="1585"/>
                  <a:pt x="4067" y="1617"/>
                </a:cubicBezTo>
                <a:cubicBezTo>
                  <a:pt x="4090" y="1641"/>
                  <a:pt x="4123" y="1656"/>
                  <a:pt x="4151" y="1674"/>
                </a:cubicBezTo>
                <a:cubicBezTo>
                  <a:pt x="4158" y="1679"/>
                  <a:pt x="4172" y="1688"/>
                  <a:pt x="4172" y="1688"/>
                </a:cubicBezTo>
                <a:cubicBezTo>
                  <a:pt x="4202" y="1733"/>
                  <a:pt x="4192" y="1742"/>
                  <a:pt x="4186" y="1807"/>
                </a:cubicBezTo>
                <a:cubicBezTo>
                  <a:pt x="4192" y="1889"/>
                  <a:pt x="4197" y="2042"/>
                  <a:pt x="4277" y="2095"/>
                </a:cubicBezTo>
                <a:cubicBezTo>
                  <a:pt x="4299" y="2162"/>
                  <a:pt x="4256" y="2231"/>
                  <a:pt x="4284" y="2299"/>
                </a:cubicBezTo>
                <a:cubicBezTo>
                  <a:pt x="4290" y="2315"/>
                  <a:pt x="4326" y="2327"/>
                  <a:pt x="4326" y="2327"/>
                </a:cubicBezTo>
                <a:cubicBezTo>
                  <a:pt x="4317" y="2398"/>
                  <a:pt x="4325" y="2365"/>
                  <a:pt x="4305" y="2425"/>
                </a:cubicBezTo>
                <a:cubicBezTo>
                  <a:pt x="4300" y="2441"/>
                  <a:pt x="4277" y="2467"/>
                  <a:pt x="4277" y="2467"/>
                </a:cubicBezTo>
                <a:cubicBezTo>
                  <a:pt x="4294" y="2521"/>
                  <a:pt x="4292" y="2585"/>
                  <a:pt x="4319" y="2636"/>
                </a:cubicBezTo>
                <a:cubicBezTo>
                  <a:pt x="4333" y="2663"/>
                  <a:pt x="4351" y="2666"/>
                  <a:pt x="4376" y="2678"/>
                </a:cubicBezTo>
                <a:cubicBezTo>
                  <a:pt x="4378" y="2679"/>
                  <a:pt x="4371" y="2678"/>
                  <a:pt x="4369" y="267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4800600" y="4495800"/>
            <a:ext cx="434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9900"/>
                </a:solidFill>
                <a:latin typeface="Arial" pitchFamily="-112" charset="0"/>
              </a:rPr>
              <a:t>favored allele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572000" y="1828800"/>
            <a:ext cx="312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99"/>
                </a:solidFill>
                <a:latin typeface="Arial" pitchFamily="-112" charset="0"/>
              </a:rPr>
              <a:t>unfavored allele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228600" y="19050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Arial" pitchFamily="-112" charset="0"/>
              </a:rPr>
              <a:t>time</a:t>
            </a:r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1066800" y="1295400"/>
            <a:ext cx="0" cy="472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0" y="54102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Arial" pitchFamily="-112" charset="0"/>
              </a:rPr>
              <a:t>present</a:t>
            </a:r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1066800" y="5715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2590800" y="5778522"/>
            <a:ext cx="441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Arial" pitchFamily="-112" charset="0"/>
              </a:rPr>
              <a:t>Frequency of favored/</a:t>
            </a:r>
            <a:r>
              <a:rPr lang="en-US" sz="1800" dirty="0" err="1">
                <a:latin typeface="Arial" pitchFamily="-112" charset="0"/>
              </a:rPr>
              <a:t>unfavored</a:t>
            </a:r>
            <a:r>
              <a:rPr lang="en-US" sz="1800" dirty="0">
                <a:latin typeface="Arial" pitchFamily="-112" charset="0"/>
              </a:rPr>
              <a:t> allele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1143000" y="5791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Arial" pitchFamily="-112" charset="0"/>
              </a:rPr>
              <a:t>0</a:t>
            </a:r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7772400" y="5791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Arial" pitchFamily="-112" charset="0"/>
              </a:rPr>
              <a:t>1</a:t>
            </a:r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 flipH="1" flipV="1">
            <a:off x="1143000" y="2540270"/>
            <a:ext cx="838200" cy="317473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 flipH="1" flipV="1">
            <a:off x="2846665" y="3200400"/>
            <a:ext cx="506135" cy="251460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 flipH="1" flipV="1">
            <a:off x="1143000" y="2362200"/>
            <a:ext cx="228600" cy="335280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 flipV="1">
            <a:off x="3733800" y="3276600"/>
            <a:ext cx="0" cy="243840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1600200" y="2895600"/>
            <a:ext cx="1143000" cy="281940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1143000" y="2540270"/>
            <a:ext cx="1295400" cy="317473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1" name="Line 25"/>
          <p:cNvSpPr>
            <a:spLocks noChangeShapeType="1"/>
          </p:cNvSpPr>
          <p:nvPr/>
        </p:nvSpPr>
        <p:spPr bwMode="auto">
          <a:xfrm flipV="1">
            <a:off x="1828800" y="3124200"/>
            <a:ext cx="0" cy="7620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4" name="Freeform 28"/>
          <p:cNvSpPr>
            <a:spLocks/>
          </p:cNvSpPr>
          <p:nvPr/>
        </p:nvSpPr>
        <p:spPr bwMode="auto">
          <a:xfrm>
            <a:off x="1103313" y="1706563"/>
            <a:ext cx="496887" cy="1189037"/>
          </a:xfrm>
          <a:custGeom>
            <a:avLst/>
            <a:gdLst/>
            <a:ahLst/>
            <a:cxnLst>
              <a:cxn ang="0">
                <a:pos x="654" y="885"/>
              </a:cxn>
              <a:cxn ang="0">
                <a:pos x="576" y="793"/>
              </a:cxn>
              <a:cxn ang="0">
                <a:pos x="176" y="681"/>
              </a:cxn>
              <a:cxn ang="0">
                <a:pos x="134" y="667"/>
              </a:cxn>
              <a:cxn ang="0">
                <a:pos x="64" y="562"/>
              </a:cxn>
              <a:cxn ang="0">
                <a:pos x="36" y="421"/>
              </a:cxn>
              <a:cxn ang="0">
                <a:pos x="14" y="77"/>
              </a:cxn>
              <a:cxn ang="0">
                <a:pos x="0" y="0"/>
              </a:cxn>
            </a:cxnLst>
            <a:rect l="0" t="0" r="r" b="b"/>
            <a:pathLst>
              <a:path w="654" h="885">
                <a:moveTo>
                  <a:pt x="654" y="885"/>
                </a:moveTo>
                <a:cubicBezTo>
                  <a:pt x="643" y="840"/>
                  <a:pt x="609" y="821"/>
                  <a:pt x="576" y="793"/>
                </a:cubicBezTo>
                <a:cubicBezTo>
                  <a:pt x="460" y="693"/>
                  <a:pt x="325" y="695"/>
                  <a:pt x="176" y="681"/>
                </a:cubicBezTo>
                <a:cubicBezTo>
                  <a:pt x="162" y="676"/>
                  <a:pt x="148" y="672"/>
                  <a:pt x="134" y="667"/>
                </a:cubicBezTo>
                <a:cubicBezTo>
                  <a:pt x="103" y="657"/>
                  <a:pt x="82" y="589"/>
                  <a:pt x="64" y="562"/>
                </a:cubicBezTo>
                <a:cubicBezTo>
                  <a:pt x="55" y="515"/>
                  <a:pt x="44" y="468"/>
                  <a:pt x="36" y="421"/>
                </a:cubicBezTo>
                <a:cubicBezTo>
                  <a:pt x="27" y="294"/>
                  <a:pt x="22" y="220"/>
                  <a:pt x="14" y="77"/>
                </a:cubicBezTo>
                <a:cubicBezTo>
                  <a:pt x="13" y="51"/>
                  <a:pt x="0" y="27"/>
                  <a:pt x="0" y="0"/>
                </a:cubicBezTo>
              </a:path>
            </a:pathLst>
          </a:custGeom>
          <a:noFill/>
          <a:ln w="25400">
            <a:solidFill>
              <a:srgbClr val="FF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5" name="Freeform 29"/>
          <p:cNvSpPr>
            <a:spLocks/>
          </p:cNvSpPr>
          <p:nvPr/>
        </p:nvSpPr>
        <p:spPr bwMode="auto">
          <a:xfrm>
            <a:off x="3733800" y="1393825"/>
            <a:ext cx="341313" cy="1882775"/>
          </a:xfrm>
          <a:custGeom>
            <a:avLst/>
            <a:gdLst/>
            <a:ahLst/>
            <a:cxnLst>
              <a:cxn ang="0">
                <a:pos x="0" y="1243"/>
              </a:cxn>
              <a:cxn ang="0">
                <a:pos x="28" y="1117"/>
              </a:cxn>
              <a:cxn ang="0">
                <a:pos x="63" y="1047"/>
              </a:cxn>
              <a:cxn ang="0">
                <a:pos x="134" y="983"/>
              </a:cxn>
              <a:cxn ang="0">
                <a:pos x="155" y="969"/>
              </a:cxn>
              <a:cxn ang="0">
                <a:pos x="169" y="618"/>
              </a:cxn>
              <a:cxn ang="0">
                <a:pos x="169" y="0"/>
              </a:cxn>
            </a:cxnLst>
            <a:rect l="0" t="0" r="r" b="b"/>
            <a:pathLst>
              <a:path w="207" h="1243">
                <a:moveTo>
                  <a:pt x="0" y="1243"/>
                </a:moveTo>
                <a:cubicBezTo>
                  <a:pt x="5" y="1199"/>
                  <a:pt x="3" y="1154"/>
                  <a:pt x="28" y="1117"/>
                </a:cubicBezTo>
                <a:cubicBezTo>
                  <a:pt x="44" y="1053"/>
                  <a:pt x="26" y="1072"/>
                  <a:pt x="63" y="1047"/>
                </a:cubicBezTo>
                <a:cubicBezTo>
                  <a:pt x="84" y="1015"/>
                  <a:pt x="101" y="1006"/>
                  <a:pt x="134" y="983"/>
                </a:cubicBezTo>
                <a:cubicBezTo>
                  <a:pt x="141" y="978"/>
                  <a:pt x="155" y="969"/>
                  <a:pt x="155" y="969"/>
                </a:cubicBezTo>
                <a:cubicBezTo>
                  <a:pt x="207" y="865"/>
                  <a:pt x="170" y="715"/>
                  <a:pt x="169" y="618"/>
                </a:cubicBezTo>
                <a:cubicBezTo>
                  <a:pt x="167" y="412"/>
                  <a:pt x="169" y="206"/>
                  <a:pt x="169" y="0"/>
                </a:cubicBezTo>
              </a:path>
            </a:pathLst>
          </a:custGeom>
          <a:noFill/>
          <a:ln w="25400">
            <a:solidFill>
              <a:srgbClr val="FF33CC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6" name="Line 30"/>
          <p:cNvSpPr>
            <a:spLocks noChangeShapeType="1"/>
          </p:cNvSpPr>
          <p:nvPr/>
        </p:nvSpPr>
        <p:spPr bwMode="auto">
          <a:xfrm flipH="1">
            <a:off x="3886200" y="28956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7" name="Text Box 31"/>
          <p:cNvSpPr txBox="1">
            <a:spLocks noChangeArrowheads="1"/>
          </p:cNvSpPr>
          <p:nvPr/>
        </p:nvSpPr>
        <p:spPr bwMode="auto">
          <a:xfrm>
            <a:off x="4953000" y="2667000"/>
            <a:ext cx="2438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Arial" pitchFamily="-112" charset="0"/>
              </a:rPr>
              <a:t>recombination</a:t>
            </a:r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>
            <a:off x="3200400" y="1600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9" name="Rectangle 33"/>
          <p:cNvSpPr>
            <a:spLocks noChangeArrowheads="1"/>
          </p:cNvSpPr>
          <p:nvPr/>
        </p:nvSpPr>
        <p:spPr bwMode="auto">
          <a:xfrm>
            <a:off x="3276600" y="1524000"/>
            <a:ext cx="2286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10" name="AutoShape 34"/>
          <p:cNvSpPr>
            <a:spLocks noChangeArrowheads="1"/>
          </p:cNvSpPr>
          <p:nvPr/>
        </p:nvSpPr>
        <p:spPr bwMode="auto">
          <a:xfrm>
            <a:off x="3733800" y="1447800"/>
            <a:ext cx="152400" cy="228600"/>
          </a:xfrm>
          <a:prstGeom prst="star5">
            <a:avLst/>
          </a:prstGeom>
          <a:solidFill>
            <a:srgbClr val="FF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>
            <a:off x="3886200" y="4267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12" name="Rectangle 36"/>
          <p:cNvSpPr>
            <a:spLocks noChangeArrowheads="1"/>
          </p:cNvSpPr>
          <p:nvPr/>
        </p:nvSpPr>
        <p:spPr bwMode="auto">
          <a:xfrm>
            <a:off x="3962400" y="4191000"/>
            <a:ext cx="2286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13" name="AutoShape 37"/>
          <p:cNvSpPr>
            <a:spLocks noChangeArrowheads="1"/>
          </p:cNvSpPr>
          <p:nvPr/>
        </p:nvSpPr>
        <p:spPr bwMode="auto">
          <a:xfrm>
            <a:off x="4419600" y="4114800"/>
            <a:ext cx="152400" cy="228600"/>
          </a:xfrm>
          <a:prstGeom prst="star5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>
            <a:off x="1295400" y="2286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15" name="Rectangle 39"/>
          <p:cNvSpPr>
            <a:spLocks noChangeArrowheads="1"/>
          </p:cNvSpPr>
          <p:nvPr/>
        </p:nvSpPr>
        <p:spPr bwMode="auto">
          <a:xfrm>
            <a:off x="1371600" y="2209800"/>
            <a:ext cx="2286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16" name="AutoShape 40"/>
          <p:cNvSpPr>
            <a:spLocks noChangeArrowheads="1"/>
          </p:cNvSpPr>
          <p:nvPr/>
        </p:nvSpPr>
        <p:spPr bwMode="auto">
          <a:xfrm>
            <a:off x="1828800" y="2133600"/>
            <a:ext cx="152400" cy="228600"/>
          </a:xfrm>
          <a:prstGeom prst="star5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270466" y="122872"/>
            <a:ext cx="7435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Time-scale of selective sweep = </a:t>
            </a:r>
            <a:r>
              <a:rPr lang="en-US" dirty="0">
                <a:solidFill>
                  <a:srgbClr val="000099"/>
                </a:solidFill>
                <a:latin typeface="Arial" pitchFamily="-112" charset="0"/>
              </a:rPr>
              <a:t>t </a:t>
            </a:r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=2log</a:t>
            </a:r>
            <a:r>
              <a:rPr lang="en-US" dirty="0">
                <a:solidFill>
                  <a:srgbClr val="000099"/>
                </a:solidFill>
                <a:latin typeface="Arial" pitchFamily="-112" charset="0"/>
              </a:rPr>
              <a:t>(2</a:t>
            </a:r>
            <a:r>
              <a:rPr lang="en-US" i="1" dirty="0">
                <a:solidFill>
                  <a:srgbClr val="000099"/>
                </a:solidFill>
                <a:latin typeface="Arial" pitchFamily="-112" charset="0"/>
              </a:rPr>
              <a:t>N</a:t>
            </a:r>
            <a:r>
              <a:rPr lang="en-US" baseline="-25000" dirty="0">
                <a:solidFill>
                  <a:srgbClr val="000099"/>
                </a:solidFill>
                <a:latin typeface="Arial" pitchFamily="-112" charset="0"/>
              </a:rPr>
              <a:t>e</a:t>
            </a:r>
            <a:r>
              <a:rPr lang="en-US" dirty="0">
                <a:solidFill>
                  <a:srgbClr val="000099"/>
                </a:solidFill>
                <a:latin typeface="Arial" pitchFamily="-112" charset="0"/>
              </a:rPr>
              <a:t>)/</a:t>
            </a:r>
            <a:r>
              <a:rPr lang="en-US" i="1" dirty="0">
                <a:solidFill>
                  <a:srgbClr val="000099"/>
                </a:solidFill>
                <a:latin typeface="Arial" pitchFamily="-112" charset="0"/>
              </a:rPr>
              <a:t>s</a:t>
            </a:r>
            <a:endParaRPr lang="en-US" dirty="0"/>
          </a:p>
          <a:p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Probability of failing to recombine off q=</a:t>
            </a:r>
            <a:r>
              <a:rPr lang="en-US" dirty="0" err="1" smtClean="0">
                <a:solidFill>
                  <a:srgbClr val="000099"/>
                </a:solidFill>
                <a:latin typeface="Arial" pitchFamily="-112" charset="0"/>
              </a:rPr>
              <a:t>exp</a:t>
            </a:r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(-</a:t>
            </a:r>
            <a:r>
              <a:rPr lang="en-US" dirty="0" err="1" smtClean="0">
                <a:solidFill>
                  <a:srgbClr val="000099"/>
                </a:solidFill>
                <a:latin typeface="Arial" pitchFamily="-112" charset="0"/>
              </a:rPr>
              <a:t>rt</a:t>
            </a:r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/2)</a:t>
            </a:r>
          </a:p>
          <a:p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Probability that </a:t>
            </a:r>
            <a:r>
              <a:rPr lang="en-US" dirty="0" err="1" smtClean="0">
                <a:solidFill>
                  <a:srgbClr val="000099"/>
                </a:solidFill>
                <a:latin typeface="Arial" pitchFamily="-112" charset="0"/>
              </a:rPr>
              <a:t>i</a:t>
            </a:r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 out of k lineages are forced to coalesce ~ </a:t>
            </a:r>
            <a:r>
              <a:rPr lang="en-US" dirty="0" err="1" smtClean="0">
                <a:solidFill>
                  <a:srgbClr val="000099"/>
                </a:solidFill>
                <a:latin typeface="Arial" pitchFamily="-112" charset="0"/>
              </a:rPr>
              <a:t>Binom</a:t>
            </a:r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(</a:t>
            </a:r>
            <a:r>
              <a:rPr lang="en-US" dirty="0" err="1" smtClean="0">
                <a:solidFill>
                  <a:srgbClr val="000099"/>
                </a:solidFill>
                <a:latin typeface="Arial" pitchFamily="-112" charset="0"/>
              </a:rPr>
              <a:t>k,q</a:t>
            </a:r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)</a:t>
            </a:r>
          </a:p>
          <a:p>
            <a:endParaRPr lang="en-US" dirty="0">
              <a:solidFill>
                <a:srgbClr val="000099"/>
              </a:solidFill>
              <a:latin typeface="Arial" pitchFamily="-112" charset="0"/>
            </a:endParaRPr>
          </a:p>
          <a:p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 </a:t>
            </a:r>
            <a:endParaRPr lang="en-US" dirty="0" smtClean="0">
              <a:solidFill>
                <a:srgbClr val="000099"/>
              </a:solidFill>
              <a:latin typeface="Arial" pitchFamily="-112" charset="0"/>
            </a:endParaRPr>
          </a:p>
        </p:txBody>
      </p:sp>
      <p:sp>
        <p:nvSpPr>
          <p:cNvPr id="43" name="Rectangle 42"/>
          <p:cNvSpPr/>
          <p:nvPr/>
        </p:nvSpPr>
        <p:spPr>
          <a:xfrm rot="16200000">
            <a:off x="16386" y="40063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2log(2</a:t>
            </a:r>
            <a:r>
              <a:rPr lang="en-US" i="1" dirty="0" smtClean="0">
                <a:solidFill>
                  <a:srgbClr val="000099"/>
                </a:solidFill>
                <a:latin typeface="Arial" pitchFamily="-112" charset="0"/>
              </a:rPr>
              <a:t>N</a:t>
            </a:r>
            <a:r>
              <a:rPr lang="en-US" baseline="-25000" dirty="0" smtClean="0">
                <a:solidFill>
                  <a:srgbClr val="000099"/>
                </a:solidFill>
                <a:latin typeface="Arial" pitchFamily="-112" charset="0"/>
              </a:rPr>
              <a:t>e</a:t>
            </a:r>
            <a:r>
              <a:rPr lang="en-US" dirty="0" smtClean="0">
                <a:solidFill>
                  <a:srgbClr val="000099"/>
                </a:solidFill>
                <a:latin typeface="Arial" pitchFamily="-112" charset="0"/>
              </a:rPr>
              <a:t>)/</a:t>
            </a:r>
            <a:r>
              <a:rPr lang="en-US" i="1" dirty="0" smtClean="0">
                <a:solidFill>
                  <a:srgbClr val="000099"/>
                </a:solidFill>
                <a:latin typeface="Arial" pitchFamily="-112" charset="0"/>
              </a:rPr>
              <a:t>s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rot="5400000" flipH="1" flipV="1">
            <a:off x="-800100" y="3924300"/>
            <a:ext cx="35814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Freeform 29"/>
          <p:cNvSpPr>
            <a:spLocks/>
          </p:cNvSpPr>
          <p:nvPr/>
        </p:nvSpPr>
        <p:spPr bwMode="auto">
          <a:xfrm>
            <a:off x="2846665" y="1317625"/>
            <a:ext cx="341313" cy="1882775"/>
          </a:xfrm>
          <a:custGeom>
            <a:avLst/>
            <a:gdLst/>
            <a:ahLst/>
            <a:cxnLst>
              <a:cxn ang="0">
                <a:pos x="0" y="1243"/>
              </a:cxn>
              <a:cxn ang="0">
                <a:pos x="28" y="1117"/>
              </a:cxn>
              <a:cxn ang="0">
                <a:pos x="63" y="1047"/>
              </a:cxn>
              <a:cxn ang="0">
                <a:pos x="134" y="983"/>
              </a:cxn>
              <a:cxn ang="0">
                <a:pos x="155" y="969"/>
              </a:cxn>
              <a:cxn ang="0">
                <a:pos x="169" y="618"/>
              </a:cxn>
              <a:cxn ang="0">
                <a:pos x="169" y="0"/>
              </a:cxn>
            </a:cxnLst>
            <a:rect l="0" t="0" r="r" b="b"/>
            <a:pathLst>
              <a:path w="207" h="1243">
                <a:moveTo>
                  <a:pt x="0" y="1243"/>
                </a:moveTo>
                <a:cubicBezTo>
                  <a:pt x="5" y="1199"/>
                  <a:pt x="3" y="1154"/>
                  <a:pt x="28" y="1117"/>
                </a:cubicBezTo>
                <a:cubicBezTo>
                  <a:pt x="44" y="1053"/>
                  <a:pt x="26" y="1072"/>
                  <a:pt x="63" y="1047"/>
                </a:cubicBezTo>
                <a:cubicBezTo>
                  <a:pt x="84" y="1015"/>
                  <a:pt x="101" y="1006"/>
                  <a:pt x="134" y="983"/>
                </a:cubicBezTo>
                <a:cubicBezTo>
                  <a:pt x="141" y="978"/>
                  <a:pt x="155" y="969"/>
                  <a:pt x="155" y="969"/>
                </a:cubicBezTo>
                <a:cubicBezTo>
                  <a:pt x="207" y="865"/>
                  <a:pt x="170" y="715"/>
                  <a:pt x="169" y="618"/>
                </a:cubicBezTo>
                <a:cubicBezTo>
                  <a:pt x="167" y="412"/>
                  <a:pt x="169" y="206"/>
                  <a:pt x="169" y="0"/>
                </a:cubicBezTo>
              </a:path>
            </a:pathLst>
          </a:custGeom>
          <a:noFill/>
          <a:ln w="25400">
            <a:solidFill>
              <a:srgbClr val="FF33CC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30"/>
          <p:cNvSpPr>
            <a:spLocks noChangeShapeType="1"/>
          </p:cNvSpPr>
          <p:nvPr/>
        </p:nvSpPr>
        <p:spPr bwMode="auto">
          <a:xfrm flipH="1">
            <a:off x="2846664" y="2895600"/>
            <a:ext cx="195393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39179" y="6375654"/>
            <a:ext cx="591124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Barton, 1998; </a:t>
            </a:r>
            <a:r>
              <a:rPr lang="en-US" sz="2400" baseline="30000" dirty="0" err="1"/>
              <a:t>Durrett</a:t>
            </a:r>
            <a:r>
              <a:rPr lang="en-US" sz="2400" baseline="30000" dirty="0"/>
              <a:t> and </a:t>
            </a:r>
            <a:r>
              <a:rPr lang="en-US" sz="2400" baseline="30000" dirty="0" err="1"/>
              <a:t>Schweinsberg</a:t>
            </a:r>
            <a:r>
              <a:rPr lang="en-US" sz="2400" baseline="30000" dirty="0"/>
              <a:t>, 2004; Etheridge et al., 2006; </a:t>
            </a:r>
            <a:r>
              <a:rPr lang="en-US" sz="2400" baseline="30000" dirty="0" err="1"/>
              <a:t>Pfaffelhuber</a:t>
            </a:r>
            <a:r>
              <a:rPr lang="en-US" sz="2400" baseline="30000" dirty="0"/>
              <a:t> et al., </a:t>
            </a:r>
            <a:r>
              <a:rPr lang="en-US" sz="2400" baseline="30000" dirty="0" smtClean="0"/>
              <a:t>2006,…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815719" y="1181651"/>
            <a:ext cx="4953000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Maynard Smith and </a:t>
            </a:r>
            <a:r>
              <a:rPr lang="en-US" sz="1400" dirty="0" err="1"/>
              <a:t>Haigh</a:t>
            </a:r>
            <a:r>
              <a:rPr lang="en-US" sz="1400" dirty="0" smtClean="0"/>
              <a:t>, </a:t>
            </a:r>
            <a:r>
              <a:rPr lang="en-US" sz="1400" dirty="0"/>
              <a:t>Barton, </a:t>
            </a:r>
            <a:r>
              <a:rPr lang="en-US" sz="1400" dirty="0" smtClean="0"/>
              <a:t>1998, </a:t>
            </a:r>
            <a:r>
              <a:rPr lang="en-US" sz="1400" dirty="0" err="1"/>
              <a:t>Durrett</a:t>
            </a:r>
            <a:r>
              <a:rPr lang="en-US" sz="1400" dirty="0"/>
              <a:t> and </a:t>
            </a:r>
            <a:r>
              <a:rPr lang="en-US" sz="1400" dirty="0" err="1"/>
              <a:t>Schweinsberg</a:t>
            </a:r>
            <a:r>
              <a:rPr lang="en-US" sz="1400" dirty="0"/>
              <a:t>, </a:t>
            </a:r>
            <a:r>
              <a:rPr lang="en-US" sz="1400" dirty="0" smtClean="0"/>
              <a:t>2004, </a:t>
            </a:r>
            <a:r>
              <a:rPr lang="en-US" sz="1400" dirty="0" err="1" smtClean="0"/>
              <a:t>etc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66627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63"/>
          <p:cNvSpPr txBox="1"/>
          <p:nvPr/>
        </p:nvSpPr>
        <p:spPr>
          <a:xfrm>
            <a:off x="5625060" y="-4341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</a:t>
            </a:r>
            <a:r>
              <a:rPr lang="en-US" dirty="0" smtClean="0"/>
              <a:t>mergers coalescent</a:t>
            </a:r>
            <a:endParaRPr lang="en-US" dirty="0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7522446" y="3187864"/>
            <a:ext cx="0" cy="3520596"/>
          </a:xfrm>
          <a:prstGeom prst="line">
            <a:avLst/>
          </a:prstGeom>
          <a:ln w="50800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877294" y="3187864"/>
            <a:ext cx="0" cy="2227270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8476420" y="405369"/>
            <a:ext cx="0" cy="396631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6078513" y="3187864"/>
            <a:ext cx="3765" cy="3468038"/>
          </a:xfrm>
          <a:prstGeom prst="line">
            <a:avLst/>
          </a:prstGeom>
          <a:ln w="50800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48" idx="6"/>
          </p:cNvCxnSpPr>
          <p:nvPr/>
        </p:nvCxnSpPr>
        <p:spPr>
          <a:xfrm flipH="1">
            <a:off x="6011249" y="3181407"/>
            <a:ext cx="1573910" cy="6457"/>
          </a:xfrm>
          <a:prstGeom prst="line">
            <a:avLst/>
          </a:prstGeom>
          <a:ln w="508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6857762" y="405369"/>
            <a:ext cx="1" cy="2758851"/>
          </a:xfrm>
          <a:prstGeom prst="line">
            <a:avLst/>
          </a:prstGeom>
          <a:ln w="508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7463838" y="3117580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799147" y="3124699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409578" y="3130580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037543" y="3130051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8957634" y="4371678"/>
            <a:ext cx="0" cy="2325726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7866821" y="4371678"/>
            <a:ext cx="4" cy="2336782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827908" y="4342663"/>
            <a:ext cx="1129886" cy="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8628589" y="4342663"/>
            <a:ext cx="4" cy="2365797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8269156" y="4371679"/>
            <a:ext cx="4" cy="2336781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6464733" y="5411484"/>
            <a:ext cx="759217" cy="1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7223950" y="5415135"/>
            <a:ext cx="0" cy="1282269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481753" y="5411485"/>
            <a:ext cx="0" cy="1262090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8424265" y="2091162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799654" y="2067720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916427" y="4301394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212660" y="4308513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804634" y="4313865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580377" y="4298439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818245" y="4296950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013283" y="4293995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479580" y="4294944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/>
          <p:cNvSpPr/>
          <p:nvPr/>
        </p:nvSpPr>
        <p:spPr>
          <a:xfrm>
            <a:off x="5545014" y="4067163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Lightning Bolt 90"/>
          <p:cNvSpPr/>
          <p:nvPr/>
        </p:nvSpPr>
        <p:spPr>
          <a:xfrm>
            <a:off x="5555513" y="2954369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Lightning Bolt 93"/>
          <p:cNvSpPr/>
          <p:nvPr/>
        </p:nvSpPr>
        <p:spPr>
          <a:xfrm>
            <a:off x="5549398" y="1816088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6857762" y="405369"/>
            <a:ext cx="1651662" cy="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998" y="33676"/>
            <a:ext cx="441629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Sweeps occur at rate </a:t>
            </a:r>
            <a:r>
              <a:rPr lang="en-US" sz="2400" dirty="0" smtClean="0">
                <a:latin typeface="Symbol" charset="2"/>
                <a:cs typeface="Symbol" charset="2"/>
              </a:rPr>
              <a:t>n </a:t>
            </a:r>
            <a:r>
              <a:rPr lang="en-US" sz="2400" dirty="0" smtClean="0">
                <a:latin typeface="Arial"/>
                <a:cs typeface="Arial"/>
              </a:rPr>
              <a:t>with</a:t>
            </a:r>
            <a:r>
              <a:rPr lang="en-US" sz="2400" dirty="0" smtClean="0"/>
              <a:t> </a:t>
            </a:r>
          </a:p>
          <a:p>
            <a:r>
              <a:rPr lang="en-US" sz="2400" dirty="0" smtClean="0">
                <a:latin typeface="Arial"/>
                <a:cs typeface="Arial"/>
              </a:rPr>
              <a:t>q </a:t>
            </a:r>
            <a:r>
              <a:rPr lang="en-US" sz="2400" dirty="0">
                <a:latin typeface="Arial"/>
                <a:cs typeface="Arial"/>
              </a:rPr>
              <a:t>~ f(q) </a:t>
            </a:r>
            <a:r>
              <a:rPr lang="en-US" sz="2400" dirty="0" smtClean="0">
                <a:latin typeface="Arial"/>
                <a:cs typeface="Arial"/>
              </a:rPr>
              <a:t>a </a:t>
            </a:r>
            <a:r>
              <a:rPr lang="en-US" sz="2400" dirty="0" err="1" smtClean="0">
                <a:latin typeface="Arial"/>
                <a:cs typeface="Arial"/>
              </a:rPr>
              <a:t>iid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r.v</a:t>
            </a:r>
            <a:r>
              <a:rPr lang="en-US" sz="2400" dirty="0">
                <a:latin typeface="Arial"/>
                <a:cs typeface="Arial"/>
              </a:rPr>
              <a:t>. across sweeps </a:t>
            </a:r>
            <a:endParaRPr lang="en-US" sz="2400" dirty="0" smtClean="0"/>
          </a:p>
          <a:p>
            <a:r>
              <a:rPr lang="en-US" sz="2400" dirty="0"/>
              <a:t>i</a:t>
            </a:r>
            <a:r>
              <a:rPr lang="en-US" sz="2400" dirty="0" smtClean="0"/>
              <a:t> lineages out of k lineages </a:t>
            </a:r>
          </a:p>
          <a:p>
            <a:r>
              <a:rPr lang="en-US" sz="2400" dirty="0" smtClean="0"/>
              <a:t>forced to coalesce at rate:</a:t>
            </a:r>
          </a:p>
          <a:p>
            <a:endParaRPr lang="en-US" sz="2400" dirty="0" smtClean="0"/>
          </a:p>
          <a:p>
            <a:r>
              <a:rPr lang="en-US" sz="2400" dirty="0" err="1"/>
              <a:t>i</a:t>
            </a:r>
            <a:r>
              <a:rPr lang="en-US" sz="2400" dirty="0" smtClean="0"/>
              <a:t> lineages coalesce out of k at rate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807"/>
          <a:stretch/>
        </p:blipFill>
        <p:spPr>
          <a:xfrm>
            <a:off x="12818" y="1630872"/>
            <a:ext cx="5385123" cy="120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440"/>
          <a:stretch/>
        </p:blipFill>
        <p:spPr>
          <a:xfrm>
            <a:off x="1451548" y="3101963"/>
            <a:ext cx="3114101" cy="9652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/>
          <a:srcRect r="54933"/>
          <a:stretch/>
        </p:blipFill>
        <p:spPr>
          <a:xfrm>
            <a:off x="1278790" y="3101963"/>
            <a:ext cx="1699902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26" y="5628067"/>
            <a:ext cx="42418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41" y="2945790"/>
            <a:ext cx="5130800" cy="111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2098" y="5305912"/>
            <a:ext cx="204282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Lambda coalescent: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267141" y="4127817"/>
            <a:ext cx="396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Gillespie </a:t>
            </a:r>
            <a:r>
              <a:rPr lang="en-US" dirty="0" smtClean="0"/>
              <a:t>‘00, </a:t>
            </a:r>
            <a:r>
              <a:rPr lang="en-US" dirty="0" err="1" smtClean="0"/>
              <a:t>Durrett</a:t>
            </a:r>
            <a:r>
              <a:rPr lang="en-US" dirty="0" smtClean="0"/>
              <a:t> &amp; </a:t>
            </a:r>
            <a:r>
              <a:rPr lang="en-US" dirty="0" err="1" smtClean="0"/>
              <a:t>Schweinsberg</a:t>
            </a:r>
            <a:r>
              <a:rPr lang="en-US" dirty="0" smtClean="0"/>
              <a:t> 05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9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63"/>
          <p:cNvSpPr txBox="1"/>
          <p:nvPr/>
        </p:nvSpPr>
        <p:spPr>
          <a:xfrm>
            <a:off x="6182350" y="-774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</a:t>
            </a:r>
            <a:r>
              <a:rPr lang="en-US" dirty="0" smtClean="0"/>
              <a:t>mergers coalescent</a:t>
            </a:r>
            <a:endParaRPr lang="en-US" dirty="0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7522446" y="3187864"/>
            <a:ext cx="0" cy="3520596"/>
          </a:xfrm>
          <a:prstGeom prst="line">
            <a:avLst/>
          </a:prstGeom>
          <a:ln w="50800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877294" y="3187864"/>
            <a:ext cx="0" cy="2227270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8476420" y="405369"/>
            <a:ext cx="0" cy="396631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6078513" y="3187864"/>
            <a:ext cx="3765" cy="3468038"/>
          </a:xfrm>
          <a:prstGeom prst="line">
            <a:avLst/>
          </a:prstGeom>
          <a:ln w="50800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48" idx="6"/>
          </p:cNvCxnSpPr>
          <p:nvPr/>
        </p:nvCxnSpPr>
        <p:spPr>
          <a:xfrm flipH="1">
            <a:off x="6011249" y="3181407"/>
            <a:ext cx="1573910" cy="6457"/>
          </a:xfrm>
          <a:prstGeom prst="line">
            <a:avLst/>
          </a:prstGeom>
          <a:ln w="508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6857762" y="405369"/>
            <a:ext cx="1" cy="2758851"/>
          </a:xfrm>
          <a:prstGeom prst="line">
            <a:avLst/>
          </a:prstGeom>
          <a:ln w="508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7463838" y="3117580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799147" y="3124699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409578" y="3130580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037543" y="3130051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8957634" y="4371678"/>
            <a:ext cx="0" cy="2325726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7866821" y="4371678"/>
            <a:ext cx="4" cy="2336782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827908" y="4342663"/>
            <a:ext cx="1129886" cy="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8628589" y="4342663"/>
            <a:ext cx="4" cy="2365797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8269156" y="4371679"/>
            <a:ext cx="4" cy="2336781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6464733" y="5411484"/>
            <a:ext cx="759217" cy="1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7223950" y="5415135"/>
            <a:ext cx="0" cy="1282269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481753" y="5411485"/>
            <a:ext cx="0" cy="1262090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8424265" y="2091162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799654" y="2067720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8916427" y="4301394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212660" y="4308513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804634" y="4313865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580377" y="4298439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818245" y="4296950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013283" y="4293995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479580" y="4294944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/>
          <p:cNvSpPr/>
          <p:nvPr/>
        </p:nvSpPr>
        <p:spPr>
          <a:xfrm>
            <a:off x="5590374" y="4067163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Lightning Bolt 90"/>
          <p:cNvSpPr/>
          <p:nvPr/>
        </p:nvSpPr>
        <p:spPr>
          <a:xfrm>
            <a:off x="5661353" y="2954369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Lightning Bolt 93"/>
          <p:cNvSpPr/>
          <p:nvPr/>
        </p:nvSpPr>
        <p:spPr>
          <a:xfrm>
            <a:off x="5715718" y="1816088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6840648" y="444489"/>
            <a:ext cx="1651662" cy="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-34873" y="505401"/>
            <a:ext cx="51947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dirty="0" smtClean="0"/>
              <a:t>omogeneous sweeps at rate </a:t>
            </a:r>
            <a:r>
              <a:rPr lang="en-US" sz="2400" dirty="0" err="1" smtClean="0"/>
              <a:t>v</a:t>
            </a:r>
            <a:r>
              <a:rPr lang="en-US" sz="2400" baseline="-25000" dirty="0" err="1" smtClean="0"/>
              <a:t>BP</a:t>
            </a:r>
            <a:r>
              <a:rPr lang="en-US" sz="2400" dirty="0" smtClean="0"/>
              <a:t>, </a:t>
            </a:r>
          </a:p>
          <a:p>
            <a:r>
              <a:rPr lang="en-US" sz="2400" dirty="0" smtClean="0"/>
              <a:t>recombination </a:t>
            </a:r>
            <a:r>
              <a:rPr lang="en-US" sz="2400" dirty="0" smtClean="0"/>
              <a:t>at rate </a:t>
            </a:r>
            <a:r>
              <a:rPr lang="en-US" sz="2400" dirty="0" err="1" smtClean="0"/>
              <a:t>r</a:t>
            </a:r>
            <a:r>
              <a:rPr lang="en-US" sz="2400" baseline="-25000" dirty="0" err="1" smtClean="0"/>
              <a:t>BP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Then </a:t>
            </a:r>
            <a:r>
              <a:rPr lang="en-US" sz="2400" dirty="0" err="1"/>
              <a:t>i</a:t>
            </a:r>
            <a:r>
              <a:rPr lang="en-US" sz="2400" dirty="0"/>
              <a:t> out of k lineages coalesce at rate:</a:t>
            </a:r>
          </a:p>
          <a:p>
            <a:endParaRPr lang="en-US" sz="2400" baseline="-250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710510" y="353781"/>
            <a:ext cx="2585571" cy="15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766382" y="213100"/>
            <a:ext cx="0" cy="134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>
            <a:off x="3028594" y="45055"/>
            <a:ext cx="378008" cy="33212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ghtning Bolt 44"/>
          <p:cNvSpPr/>
          <p:nvPr/>
        </p:nvSpPr>
        <p:spPr>
          <a:xfrm>
            <a:off x="1881741" y="70434"/>
            <a:ext cx="378008" cy="33212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ightning Bolt 45"/>
          <p:cNvSpPr/>
          <p:nvPr/>
        </p:nvSpPr>
        <p:spPr>
          <a:xfrm>
            <a:off x="3618786" y="48067"/>
            <a:ext cx="378008" cy="332121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715" b="13671"/>
          <a:stretch/>
        </p:blipFill>
        <p:spPr>
          <a:xfrm>
            <a:off x="-594982" y="1923780"/>
            <a:ext cx="6370929" cy="1030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8" y="3629629"/>
            <a:ext cx="5130853" cy="7900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96694" y="2956910"/>
            <a:ext cx="1859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Kaplan et </a:t>
            </a:r>
            <a:r>
              <a:rPr lang="en-US" dirty="0" smtClean="0"/>
              <a:t>al 1989,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05282" y="6340033"/>
            <a:ext cx="39390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30000" dirty="0"/>
              <a:t>Kaplan et al. (1989) and Stephan et al. (1992)</a:t>
            </a:r>
            <a:endParaRPr lang="en-US" sz="24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60" y="5335894"/>
            <a:ext cx="5408574" cy="73514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Rectangle 12"/>
          <p:cNvSpPr/>
          <p:nvPr/>
        </p:nvSpPr>
        <p:spPr>
          <a:xfrm>
            <a:off x="1990388" y="44702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Durrett</a:t>
            </a:r>
            <a:r>
              <a:rPr lang="en-US" dirty="0"/>
              <a:t> &amp; </a:t>
            </a:r>
            <a:r>
              <a:rPr lang="en-US" dirty="0" err="1"/>
              <a:t>Schweinsberg</a:t>
            </a:r>
            <a:r>
              <a:rPr lang="en-US" dirty="0"/>
              <a:t> 05 </a:t>
            </a:r>
          </a:p>
          <a:p>
            <a:r>
              <a:rPr lang="en-US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65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-453609" y="-235882"/>
            <a:ext cx="6535887" cy="5496270"/>
            <a:chOff x="-198469" y="-870559"/>
            <a:chExt cx="6676089" cy="5217106"/>
          </a:xfrm>
          <a:solidFill>
            <a:srgbClr val="FFFFFF"/>
          </a:solidFill>
        </p:grpSpPr>
        <p:pic>
          <p:nvPicPr>
            <p:cNvPr id="101" name="Picture 100" descr="Shapiro_data_fig_no_linear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4" b="10948"/>
            <a:stretch/>
          </p:blipFill>
          <p:spPr>
            <a:xfrm>
              <a:off x="635048" y="-870559"/>
              <a:ext cx="5842572" cy="4738686"/>
            </a:xfrm>
            <a:prstGeom prst="rect">
              <a:avLst/>
            </a:prstGeom>
            <a:grpFill/>
          </p:spPr>
        </p:pic>
        <p:sp>
          <p:nvSpPr>
            <p:cNvPr id="103" name="TextBox 14"/>
            <p:cNvSpPr txBox="1">
              <a:spLocks noChangeArrowheads="1"/>
            </p:cNvSpPr>
            <p:nvPr/>
          </p:nvSpPr>
          <p:spPr bwMode="auto">
            <a:xfrm>
              <a:off x="1716667" y="3995974"/>
              <a:ext cx="3907495" cy="3505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err="1" smtClean="0"/>
                <a:t>r</a:t>
              </a:r>
              <a:r>
                <a:rPr lang="en-US" sz="1800" baseline="-25000" dirty="0" err="1" smtClean="0"/>
                <a:t>BP</a:t>
              </a:r>
              <a:r>
                <a:rPr lang="en-US" sz="1800" baseline="-25000" dirty="0" smtClean="0"/>
                <a:t> </a:t>
              </a:r>
              <a:r>
                <a:rPr lang="en-US" sz="1800" dirty="0" smtClean="0"/>
                <a:t>= </a:t>
              </a:r>
              <a:r>
                <a:rPr lang="en-US" sz="1800" dirty="0" smtClean="0"/>
                <a:t>Recombination </a:t>
              </a:r>
              <a:r>
                <a:rPr lang="en-US" sz="1800" dirty="0"/>
                <a:t>rate </a:t>
              </a:r>
              <a:r>
                <a:rPr lang="en-US" sz="1800" dirty="0" err="1"/>
                <a:t>cM</a:t>
              </a:r>
              <a:r>
                <a:rPr lang="en-US" sz="1800" dirty="0"/>
                <a:t>/</a:t>
              </a:r>
              <a:r>
                <a:rPr lang="en-US" sz="1800" dirty="0" smtClean="0"/>
                <a:t>kb</a:t>
              </a:r>
              <a:endParaRPr lang="en-US" sz="1800" baseline="-25000" dirty="0"/>
            </a:p>
          </p:txBody>
        </p:sp>
        <p:sp>
          <p:nvSpPr>
            <p:cNvPr id="104" name="TextBox 7"/>
            <p:cNvSpPr txBox="1">
              <a:spLocks noChangeArrowheads="1"/>
            </p:cNvSpPr>
            <p:nvPr/>
          </p:nvSpPr>
          <p:spPr bwMode="auto">
            <a:xfrm rot="16200000">
              <a:off x="-1052634" y="1642472"/>
              <a:ext cx="2446993" cy="7386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endParaRPr lang="en-US" sz="1800" dirty="0" smtClean="0"/>
            </a:p>
            <a:p>
              <a:pPr eaLnBrk="1" hangingPunct="1"/>
              <a:r>
                <a:rPr lang="en-US" dirty="0">
                  <a:latin typeface="Symbol" charset="2"/>
                  <a:cs typeface="Symbol" charset="2"/>
                </a:rPr>
                <a:t>p</a:t>
              </a:r>
              <a:r>
                <a:rPr lang="en-US" sz="1800" dirty="0" smtClean="0"/>
                <a:t> =Syn</a:t>
              </a:r>
              <a:r>
                <a:rPr lang="en-US" sz="1800" dirty="0" smtClean="0"/>
                <a:t>. Diversity (%)</a:t>
              </a:r>
              <a:endParaRPr lang="en-US" sz="180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060951" y="6339686"/>
            <a:ext cx="39390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30000" dirty="0"/>
              <a:t>Kaplan et al. (1989) and Stephan et al. (1992)</a:t>
            </a:r>
            <a:endParaRPr lang="en-US" sz="24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" y="5407514"/>
            <a:ext cx="5408574" cy="73514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1" name="TextBox 50"/>
          <p:cNvSpPr txBox="1"/>
          <p:nvPr/>
        </p:nvSpPr>
        <p:spPr>
          <a:xfrm>
            <a:off x="6182350" y="-774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</a:t>
            </a:r>
            <a:r>
              <a:rPr lang="en-US" dirty="0" smtClean="0"/>
              <a:t>mergers coalescent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7522446" y="3187864"/>
            <a:ext cx="0" cy="3520596"/>
          </a:xfrm>
          <a:prstGeom prst="line">
            <a:avLst/>
          </a:prstGeom>
          <a:ln w="50800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877294" y="3187864"/>
            <a:ext cx="0" cy="2227270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476420" y="405369"/>
            <a:ext cx="0" cy="396631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78513" y="3187864"/>
            <a:ext cx="3765" cy="3468038"/>
          </a:xfrm>
          <a:prstGeom prst="line">
            <a:avLst/>
          </a:prstGeom>
          <a:ln w="50800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64" idx="6"/>
          </p:cNvCxnSpPr>
          <p:nvPr/>
        </p:nvCxnSpPr>
        <p:spPr>
          <a:xfrm flipH="1">
            <a:off x="6011249" y="3181407"/>
            <a:ext cx="1573910" cy="6457"/>
          </a:xfrm>
          <a:prstGeom prst="line">
            <a:avLst/>
          </a:prstGeom>
          <a:ln w="508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6857762" y="405369"/>
            <a:ext cx="1" cy="2758851"/>
          </a:xfrm>
          <a:prstGeom prst="line">
            <a:avLst/>
          </a:prstGeom>
          <a:ln w="508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7463838" y="3117580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799147" y="3124699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409578" y="3130580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37543" y="3130051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8957634" y="4371678"/>
            <a:ext cx="0" cy="2325726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7866821" y="4371678"/>
            <a:ext cx="4" cy="2336782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827908" y="4342663"/>
            <a:ext cx="1129886" cy="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8628589" y="4342663"/>
            <a:ext cx="4" cy="2365797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8269156" y="4371679"/>
            <a:ext cx="4" cy="2336781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6464733" y="5411484"/>
            <a:ext cx="759217" cy="1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223950" y="5415135"/>
            <a:ext cx="0" cy="1282269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481753" y="5411485"/>
            <a:ext cx="0" cy="1262090"/>
          </a:xfrm>
          <a:prstGeom prst="line">
            <a:avLst/>
          </a:prstGeom>
          <a:ln w="50800">
            <a:solidFill>
              <a:srgbClr val="22A4B5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8424265" y="2091162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799654" y="2067720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916427" y="4301394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212660" y="4308513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804634" y="4313865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580377" y="4298439"/>
            <a:ext cx="121321" cy="127653"/>
          </a:xfrm>
          <a:prstGeom prst="ellipse">
            <a:avLst/>
          </a:prstGeom>
          <a:solidFill>
            <a:schemeClr val="tx1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818245" y="4296950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013283" y="4293995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479580" y="4294944"/>
            <a:ext cx="121321" cy="12765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ightning Bolt 94"/>
          <p:cNvSpPr/>
          <p:nvPr/>
        </p:nvSpPr>
        <p:spPr>
          <a:xfrm>
            <a:off x="5590374" y="4067163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Lightning Bolt 95"/>
          <p:cNvSpPr/>
          <p:nvPr/>
        </p:nvSpPr>
        <p:spPr>
          <a:xfrm>
            <a:off x="5661353" y="2954369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ightning Bolt 96"/>
          <p:cNvSpPr/>
          <p:nvPr/>
        </p:nvSpPr>
        <p:spPr>
          <a:xfrm>
            <a:off x="5715718" y="1816088"/>
            <a:ext cx="345060" cy="32091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>
            <a:off x="6840648" y="444489"/>
            <a:ext cx="1651662" cy="0"/>
          </a:xfrm>
          <a:prstGeom prst="lin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43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24748</TotalTime>
  <Words>2314</Words>
  <Application>Microsoft Macintosh PowerPoint</Application>
  <PresentationFormat>On-screen Show (4:3)</PresentationFormat>
  <Paragraphs>334</Paragraphs>
  <Slides>38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Equation</vt:lpstr>
      <vt:lpstr>Coalescent models with linked selection  </vt:lpstr>
      <vt:lpstr>Outline</vt:lpstr>
      <vt:lpstr>The effect of selective sweeps on linked neutral variants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trajectories</vt:lpstr>
      <vt:lpstr>PowerPoint Presentation</vt:lpstr>
      <vt:lpstr>PowerPoint Presentation</vt:lpstr>
      <vt:lpstr>Recurrent sweep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Selection on  multiple mutations either standing or new</vt:lpstr>
      <vt:lpstr>PowerPoint Presentation</vt:lpstr>
      <vt:lpstr>PowerPoint Presentation</vt:lpstr>
      <vt:lpstr>PowerPoint Presentation</vt:lpstr>
      <vt:lpstr>Conclusions</vt:lpstr>
      <vt:lpstr>What we need</vt:lpstr>
      <vt:lpstr>Thanks</vt:lpstr>
      <vt:lpstr>PowerPoint Presentation</vt:lpstr>
      <vt:lpstr>PowerPoint Presentation</vt:lpstr>
      <vt:lpstr>Matching the reduction in pi the distortion to the site frequency spectrum </vt:lpstr>
      <vt:lpstr>PowerPoint Presentation</vt:lpstr>
      <vt:lpstr>Conclusions</vt:lpstr>
      <vt:lpstr>PowerPoint Presentation</vt:lpstr>
      <vt:lpstr>PowerPoint Presentation</vt:lpstr>
    </vt:vector>
  </TitlesOfParts>
  <Company>UC Davis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partial draft of hitchhiking</dc:title>
  <dc:creator>Graham Coop</dc:creator>
  <cp:lastModifiedBy>Graham Coop</cp:lastModifiedBy>
  <cp:revision>406</cp:revision>
  <cp:lastPrinted>2011-12-24T19:19:42Z</cp:lastPrinted>
  <dcterms:created xsi:type="dcterms:W3CDTF">2011-05-03T15:07:51Z</dcterms:created>
  <dcterms:modified xsi:type="dcterms:W3CDTF">2012-06-15T08:49:30Z</dcterms:modified>
</cp:coreProperties>
</file>